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webm" ContentType="video/webm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media/image11.jpg" ContentType="image/jpeg"/>
  <Override PartName="/ppt/media/image21.jpg" ContentType="image/jpeg"/>
  <Override PartName="/ppt/media/image31.jpg" ContentType="image/jpeg"/>
  <Override PartName="/ppt/media/image41.jpg" ContentType="image/jpe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256" r:id="rId2"/>
    <p:sldId id="389" r:id="rId3"/>
    <p:sldId id="432" r:id="rId4"/>
    <p:sldId id="434" r:id="rId5"/>
    <p:sldId id="435" r:id="rId6"/>
    <p:sldId id="333" r:id="rId7"/>
    <p:sldId id="436" r:id="rId8"/>
    <p:sldId id="347" r:id="rId9"/>
    <p:sldId id="398" r:id="rId10"/>
    <p:sldId id="417" r:id="rId11"/>
    <p:sldId id="372" r:id="rId12"/>
    <p:sldId id="401" r:id="rId13"/>
    <p:sldId id="410" r:id="rId14"/>
    <p:sldId id="406" r:id="rId15"/>
    <p:sldId id="419" r:id="rId16"/>
    <p:sldId id="420" r:id="rId17"/>
    <p:sldId id="431" r:id="rId18"/>
    <p:sldId id="422" r:id="rId19"/>
    <p:sldId id="423" r:id="rId20"/>
    <p:sldId id="418" r:id="rId21"/>
    <p:sldId id="425" r:id="rId22"/>
    <p:sldId id="257" r:id="rId23"/>
    <p:sldId id="259" r:id="rId24"/>
    <p:sldId id="424" r:id="rId25"/>
    <p:sldId id="427" r:id="rId26"/>
    <p:sldId id="428" r:id="rId27"/>
    <p:sldId id="429" r:id="rId28"/>
    <p:sldId id="430" r:id="rId29"/>
    <p:sldId id="331" r:id="rId30"/>
    <p:sldId id="359" r:id="rId31"/>
    <p:sldId id="408" r:id="rId32"/>
    <p:sldId id="318" r:id="rId33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0943D"/>
    <a:srgbClr val="5F933C"/>
    <a:srgbClr val="424A35"/>
    <a:srgbClr val="91A5CC"/>
    <a:srgbClr val="B19A32"/>
    <a:srgbClr val="5C9138"/>
    <a:srgbClr val="8FA7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Orta Stil 2 - Vurgu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Açık Stil 1 - Vurgu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BC89EF96-8CEA-46FF-86C4-4CE0E7609802}" styleName="Açık Stil 3 - Vurgu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DA37D80-6434-44D0-A028-1B22A696006F}" styleName="Açık Stil 3 - Vurgu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Açık Stil 1 - Vurgu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12C8C85-51F0-491E-9774-3900AFEF0FD7}" styleName="Açık Stil 2 - Vurgu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F2DE63D5-997A-4646-A377-4702673A728D}" styleName="Açık Stil 2 - Vurgu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073A0DAA-6AF3-43AB-8588-CEC1D06C72B9}" styleName="Orta Stil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04" autoAdjust="0"/>
    <p:restoredTop sz="88432" autoAdjust="0"/>
  </p:normalViewPr>
  <p:slideViewPr>
    <p:cSldViewPr snapToGrid="0">
      <p:cViewPr varScale="1">
        <p:scale>
          <a:sx n="99" d="100"/>
          <a:sy n="99" d="100"/>
        </p:scale>
        <p:origin x="918" y="7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 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93777A-A1D2-4AD4-8194-7CAF9649946F}" type="datetimeFigureOut">
              <a:rPr lang="tr-TR" smtClean="0"/>
              <a:t>26.10.2023</a:t>
            </a:fld>
            <a:endParaRPr lang="tr-TR"/>
          </a:p>
        </p:txBody>
      </p:sp>
      <p:sp>
        <p:nvSpPr>
          <p:cNvPr id="4" name="Slayt Resmi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FB21DD-B0A3-44DD-9D1E-2A2DC61F1B5C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4585048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FB21DD-B0A3-44DD-9D1E-2A2DC61F1B5C}" type="slidenum">
              <a:rPr lang="tr-TR" smtClean="0"/>
              <a:t>1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974091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82F1D61-EB91-4CE7-9166-CB28086CD7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A65FAD23-2625-4F37-8939-9E488DEDA5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/>
              <a:t>Asıl alt başlık stilini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B9EF445E-C559-4B7D-856B-BC13EB1BB2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93F9A-8BE5-4C79-88D9-5AA0CF2F2B82}" type="datetime1">
              <a:rPr lang="tr-TR" smtClean="0"/>
              <a:t>26.10.2023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7B9E86FD-02F2-4531-8B91-BFF88DB37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48C6800E-1041-4D86-ABA1-831A4D8475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11690-4018-4631-8FAF-5D3B9C61C26D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8867740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986E598-5FE9-4BC4-80E1-4530F43DA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79A45963-B3E0-45E5-8C6C-6723228B68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421A395D-392D-4607-A0DA-B8B7A28E7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C4BF1-29E3-4ECD-9151-8420F5932688}" type="datetime1">
              <a:rPr lang="tr-TR" smtClean="0"/>
              <a:t>26.10.2023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15A50E6B-84A3-4442-BF8C-F6D3727CF3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EABE9F2E-9918-484F-8C88-ADD1F5543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11690-4018-4631-8FAF-5D3B9C61C26D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5068830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>
            <a:extLst>
              <a:ext uri="{FF2B5EF4-FFF2-40B4-BE49-F238E27FC236}">
                <a16:creationId xmlns:a16="http://schemas.microsoft.com/office/drawing/2014/main" id="{B27006F3-055F-46BB-AA85-2D48A98E175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525F797D-5D13-4118-9DE8-95697F5CDD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62982C55-CC09-44E5-8839-F3A4251F9D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1B13C-8A2A-448A-BF27-441EEFE7CB00}" type="datetime1">
              <a:rPr lang="tr-TR" smtClean="0"/>
              <a:t>26.10.2023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0E7D34C4-1AAF-427E-90CB-9F51F2B4B1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0337BD76-83AD-419E-8758-05F5A303F6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11690-4018-4631-8FAF-5D3B9C61C26D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3935399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E5BB775E-20E1-4C79-9D43-687C70D755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99FB832F-D45A-42A8-AF11-3D403F1FC2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7B17CA5F-F047-4668-966B-FC0B3AC1B2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BC146-9D57-4050-9377-0902C6C36F7B}" type="datetime1">
              <a:rPr lang="tr-TR" smtClean="0"/>
              <a:t>26.10.2023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2B3D0FFF-43B3-4AE4-BC06-1853CDEAFB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F7869605-A629-4EA9-9087-38DB1EA01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11690-4018-4631-8FAF-5D3B9C61C26D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8609731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642E367-6128-4BD8-820A-6FD00B6350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900518F9-8E37-415A-A2D6-7D20A3347B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445AFAE2-B74B-47E0-981B-6937AC690C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9AF71-0588-4610-8262-BBDE65B17FB2}" type="datetime1">
              <a:rPr lang="tr-TR" smtClean="0"/>
              <a:t>26.10.2023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55FBBF19-B082-40AC-81F9-2AD510C76E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154EA5F9-9E8B-477A-91E6-4AA829A7B8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11690-4018-4631-8FAF-5D3B9C61C26D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4002011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23DAB1F-4977-42AF-A60A-3E3DC13D4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057E95FF-208A-40F0-9536-B3915EAE45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B675C1B9-877B-4BC1-B77E-F0DDF7F141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35DB505F-9344-47E0-B743-F9757A3EB0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072402-8924-4D95-8B1A-AE84BC66A9B7}" type="datetime1">
              <a:rPr lang="tr-TR" smtClean="0"/>
              <a:t>26.10.2023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DC93EB23-4A5D-4020-AD37-1321924EE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25A2789C-F465-45C5-A6BD-19FE3498B4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11690-4018-4631-8FAF-5D3B9C61C26D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280828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00CB7B4-DC81-47D4-9383-C1CCEDADA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521A2C09-5590-43BD-B265-A85B54B8DC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DEB88172-EE04-45D1-9BC6-0EE65FB54C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Metin Yer Tutucusu 4">
            <a:extLst>
              <a:ext uri="{FF2B5EF4-FFF2-40B4-BE49-F238E27FC236}">
                <a16:creationId xmlns:a16="http://schemas.microsoft.com/office/drawing/2014/main" id="{3F48C65C-4D7C-46EB-B7C3-A0E23C9035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" name="İçerik Yer Tutucusu 5">
            <a:extLst>
              <a:ext uri="{FF2B5EF4-FFF2-40B4-BE49-F238E27FC236}">
                <a16:creationId xmlns:a16="http://schemas.microsoft.com/office/drawing/2014/main" id="{037F4B20-4D63-4A85-83C9-75F66E4AE0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7" name="Veri Yer Tutucusu 6">
            <a:extLst>
              <a:ext uri="{FF2B5EF4-FFF2-40B4-BE49-F238E27FC236}">
                <a16:creationId xmlns:a16="http://schemas.microsoft.com/office/drawing/2014/main" id="{BD9FF427-DB67-47A9-BB27-08560C94D0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9976D-E39F-4AB2-B136-E201E4093CB8}" type="datetime1">
              <a:rPr lang="tr-TR" smtClean="0"/>
              <a:t>26.10.2023</a:t>
            </a:fld>
            <a:endParaRPr lang="tr-TR"/>
          </a:p>
        </p:txBody>
      </p:sp>
      <p:sp>
        <p:nvSpPr>
          <p:cNvPr id="8" name="Alt Bilgi Yer Tutucusu 7">
            <a:extLst>
              <a:ext uri="{FF2B5EF4-FFF2-40B4-BE49-F238E27FC236}">
                <a16:creationId xmlns:a16="http://schemas.microsoft.com/office/drawing/2014/main" id="{1C2F1BA1-40FC-4F00-8A76-F074F08C47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ayt Numarası Yer Tutucusu 8">
            <a:extLst>
              <a:ext uri="{FF2B5EF4-FFF2-40B4-BE49-F238E27FC236}">
                <a16:creationId xmlns:a16="http://schemas.microsoft.com/office/drawing/2014/main" id="{1BFCEB1F-3756-4335-A1F6-F9B8C4ABEE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11690-4018-4631-8FAF-5D3B9C61C26D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4439811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3F01641-60A6-4F14-A794-671170096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Veri Yer Tutucusu 2">
            <a:extLst>
              <a:ext uri="{FF2B5EF4-FFF2-40B4-BE49-F238E27FC236}">
                <a16:creationId xmlns:a16="http://schemas.microsoft.com/office/drawing/2014/main" id="{E52A4C9F-7F2B-4E94-BC71-28CD1EA346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A726AA-D6C4-4B08-A5A3-B3B6D18B07C8}" type="datetime1">
              <a:rPr lang="tr-TR" smtClean="0"/>
              <a:t>26.10.2023</a:t>
            </a:fld>
            <a:endParaRPr lang="tr-TR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ED41455C-31F2-4B4B-8DA7-8B673CEBC0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B7208A21-A144-43CF-B641-7EEEE4ACD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11690-4018-4631-8FAF-5D3B9C61C26D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0799377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>
            <a:extLst>
              <a:ext uri="{FF2B5EF4-FFF2-40B4-BE49-F238E27FC236}">
                <a16:creationId xmlns:a16="http://schemas.microsoft.com/office/drawing/2014/main" id="{EA1ABD71-BD6F-46BB-9AF2-96A1594116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F97507-9C87-4C03-9306-6083912AD615}" type="datetime1">
              <a:rPr lang="tr-TR" smtClean="0"/>
              <a:t>26.10.2023</a:t>
            </a:fld>
            <a:endParaRPr lang="tr-TR"/>
          </a:p>
        </p:txBody>
      </p:sp>
      <p:sp>
        <p:nvSpPr>
          <p:cNvPr id="3" name="Alt Bilgi Yer Tutucusu 2">
            <a:extLst>
              <a:ext uri="{FF2B5EF4-FFF2-40B4-BE49-F238E27FC236}">
                <a16:creationId xmlns:a16="http://schemas.microsoft.com/office/drawing/2014/main" id="{735B6651-C166-4FE5-B52E-760F97EC66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601B8528-7B23-4C78-AA7D-721BC9BC1A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11690-4018-4631-8FAF-5D3B9C61C26D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3827692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1140F10-A6A9-4E78-846C-84A2EA4305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F4D46E91-90B7-42CC-90EB-88014108B2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C0A30309-8578-4991-AB3E-BE671DD537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234ED35F-CCD6-46A1-B016-FCB7E581C3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60A6B-86A0-4878-8170-21A1E82D6A48}" type="datetime1">
              <a:rPr lang="tr-TR" smtClean="0"/>
              <a:t>26.10.2023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E7178BF7-4FBA-46CB-A2F2-0B70CFDE22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796121AB-5193-4CCB-A91B-CB6B6A7820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11690-4018-4631-8FAF-5D3B9C61C26D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3297144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092497A6-A7B3-4975-B828-511D32C1E2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Resim Yer Tutucusu 2">
            <a:extLst>
              <a:ext uri="{FF2B5EF4-FFF2-40B4-BE49-F238E27FC236}">
                <a16:creationId xmlns:a16="http://schemas.microsoft.com/office/drawing/2014/main" id="{2959C2C2-ADCB-482E-8C9A-18DAA6A6C2F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FD7F2C2E-6FEE-42E7-903E-80FAAE2866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EC4A1128-42C7-4D36-B281-2C3EFC27AB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63710-F61C-49DE-8CBF-8B4CBBE6E93E}" type="datetime1">
              <a:rPr lang="tr-TR" smtClean="0"/>
              <a:t>26.10.2023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D785280D-610C-47ED-AAF5-C34C8954D8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EC20547C-B715-4596-9DFF-DD3741CB4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11690-4018-4631-8FAF-5D3B9C61C26D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2908628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>
            <a:extLst>
              <a:ext uri="{FF2B5EF4-FFF2-40B4-BE49-F238E27FC236}">
                <a16:creationId xmlns:a16="http://schemas.microsoft.com/office/drawing/2014/main" id="{717A79DE-DDED-40A4-AB02-ADD0DACEA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C39C3122-E1CA-4E0A-B7DA-C4E001E52F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C390D620-9445-475C-B904-F3465A13BC0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8F7BA7-6003-4A28-839D-0B52C47625A5}" type="datetime1">
              <a:rPr lang="tr-TR" smtClean="0"/>
              <a:t>26.10.2023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52C6CD1B-71B3-43BA-BAE7-B93DA02FDF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58008310-3F48-4A1D-A178-F559B5B9F7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A11690-4018-4631-8FAF-5D3B9C61C26D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7169877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0.png"/><Relationship Id="rId4" Type="http://schemas.openxmlformats.org/officeDocument/2006/relationships/image" Target="../media/image1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0.pn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7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0.png"/><Relationship Id="rId5" Type="http://schemas.openxmlformats.org/officeDocument/2006/relationships/image" Target="../media/image160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40.png"/><Relationship Id="rId7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0.png"/><Relationship Id="rId5" Type="http://schemas.openxmlformats.org/officeDocument/2006/relationships/image" Target="../media/image160.png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hyperlink" Target="http://gaugan.org/gaugan2/" TargetMode="Externa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://news.bbc.co.uk/2/hi/science/nature/7810846.stm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jp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isa.link/Qghm" TargetMode="External"/><Relationship Id="rId7" Type="http://schemas.openxmlformats.org/officeDocument/2006/relationships/hyperlink" Target="https://www.slideshare.net/SebastianRaschka/nextgen-talk-022015/8-Learning_Labeled_data_Direct_feedback" TargetMode="External"/><Relationship Id="rId2" Type="http://schemas.openxmlformats.org/officeDocument/2006/relationships/hyperlink" Target="https://asiwassaying.me/2020/04/03/you-are-here/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ml.berkeley.edu/blog/posts/crash-course/part-1/" TargetMode="External"/><Relationship Id="rId5" Type="http://schemas.openxmlformats.org/officeDocument/2006/relationships/hyperlink" Target="https://www.geeksforgeeks.org/top-10-algorithms-every-machine-learning-engineer-should-know/" TargetMode="External"/><Relationship Id="rId4" Type="http://schemas.openxmlformats.org/officeDocument/2006/relationships/hyperlink" Target="https://www.youtube.com/watch?v=AG83rYwd-Jw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webm"/><Relationship Id="rId1" Type="http://schemas.microsoft.com/office/2007/relationships/media" Target="../media/media1.webm"/><Relationship Id="rId5" Type="http://schemas.openxmlformats.org/officeDocument/2006/relationships/image" Target="../media/image4.png"/><Relationship Id="rId4" Type="http://schemas.openxmlformats.org/officeDocument/2006/relationships/hyperlink" Target="https://www.nvidia.com/en-us/studio/canvas/" TargetMode="Externa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_xkZwJ0H9IU" TargetMode="External"/><Relationship Id="rId13" Type="http://schemas.openxmlformats.org/officeDocument/2006/relationships/hyperlink" Target="https://en.wikipedia.org/wiki/Neural_network" TargetMode="External"/><Relationship Id="rId3" Type="http://schemas.openxmlformats.org/officeDocument/2006/relationships/hyperlink" Target="https://www.cs.toronto.edu/~kriz/cifar.html" TargetMode="External"/><Relationship Id="rId7" Type="http://schemas.openxmlformats.org/officeDocument/2006/relationships/hyperlink" Target="https://bit.ly/3s2keN4" TargetMode="External"/><Relationship Id="rId12" Type="http://schemas.openxmlformats.org/officeDocument/2006/relationships/hyperlink" Target="https://cs231n.github.io/neural-networks-1/" TargetMode="External"/><Relationship Id="rId2" Type="http://schemas.openxmlformats.org/officeDocument/2006/relationships/hyperlink" Target="https://www.youtube.com/watch?v=aircAruvnKk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tnr.it/3rLFXc3" TargetMode="External"/><Relationship Id="rId11" Type="http://schemas.openxmlformats.org/officeDocument/2006/relationships/hyperlink" Target="https://bit.ly/3CDs8l0" TargetMode="External"/><Relationship Id="rId5" Type="http://schemas.openxmlformats.org/officeDocument/2006/relationships/hyperlink" Target="https://makeavideo.studio/" TargetMode="External"/><Relationship Id="rId10" Type="http://schemas.openxmlformats.org/officeDocument/2006/relationships/hyperlink" Target="https://bit.ly/3S9AuXb" TargetMode="External"/><Relationship Id="rId4" Type="http://schemas.openxmlformats.org/officeDocument/2006/relationships/hyperlink" Target="https://bit.ly/3CgfPL8" TargetMode="External"/><Relationship Id="rId9" Type="http://schemas.openxmlformats.org/officeDocument/2006/relationships/hyperlink" Target="https://bit.ly/3MBain4" TargetMode="Externa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Perceptron" TargetMode="External"/><Relationship Id="rId3" Type="http://schemas.openxmlformats.org/officeDocument/2006/relationships/hyperlink" Target="https://bit.ly/3D6mitS" TargetMode="External"/><Relationship Id="rId7" Type="http://schemas.openxmlformats.org/officeDocument/2006/relationships/hyperlink" Target="https://bit.ly/3TN6fX7" TargetMode="External"/><Relationship Id="rId2" Type="http://schemas.openxmlformats.org/officeDocument/2006/relationships/hyperlink" Target="https://bit.ly/3D7WDB6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bit.ly/3MCKR4F" TargetMode="External"/><Relationship Id="rId11" Type="http://schemas.openxmlformats.org/officeDocument/2006/relationships/hyperlink" Target="https://bit.ly/3tRWEXm" TargetMode="External"/><Relationship Id="rId5" Type="http://schemas.openxmlformats.org/officeDocument/2006/relationships/hyperlink" Target="https://bit.ly/3VMlQbw" TargetMode="External"/><Relationship Id="rId10" Type="http://schemas.openxmlformats.org/officeDocument/2006/relationships/hyperlink" Target="https://bit.ly/3MfjOO2" TargetMode="External"/><Relationship Id="rId4" Type="http://schemas.openxmlformats.org/officeDocument/2006/relationships/hyperlink" Target="https://bit.ly/3yQOaQ1" TargetMode="External"/><Relationship Id="rId9" Type="http://schemas.openxmlformats.org/officeDocument/2006/relationships/hyperlink" Target="https://www.nvidia.com/en-us/studio/canvas/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gi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1">
            <a:extLst>
              <a:ext uri="{FF2B5EF4-FFF2-40B4-BE49-F238E27FC236}">
                <a16:creationId xmlns:a16="http://schemas.microsoft.com/office/drawing/2014/main" id="{0BC9EFE1-D8CB-4668-9980-DB108327A7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05" y="0"/>
            <a:ext cx="6271569" cy="6858000"/>
          </a:xfrm>
          <a:prstGeom prst="rect">
            <a:avLst/>
          </a:prstGeom>
          <a:gradFill>
            <a:gsLst>
              <a:gs pos="0">
                <a:schemeClr val="accent6"/>
              </a:gs>
              <a:gs pos="25000">
                <a:schemeClr val="accent6"/>
              </a:gs>
              <a:gs pos="94000">
                <a:schemeClr val="accent1"/>
              </a:gs>
              <a:gs pos="100000">
                <a:schemeClr val="accent1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Picture 33">
            <a:extLst>
              <a:ext uri="{FF2B5EF4-FFF2-40B4-BE49-F238E27FC236}">
                <a16:creationId xmlns:a16="http://schemas.microsoft.com/office/drawing/2014/main" id="{7CBAE1BD-B8E4-4029-8AA2-C77E4FED9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0DB77D73-A8BE-4801-82E2-1CE33E7837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44059" y="1609214"/>
            <a:ext cx="4104065" cy="1306616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tr-TR" sz="2600" b="1" dirty="0">
                <a:solidFill>
                  <a:srgbClr val="00B050"/>
                </a:solidFill>
                <a:latin typeface="+mn-lt"/>
                <a:cs typeface="Times New Roman" panose="02020603050405020304" pitchFamily="18" charset="0"/>
              </a:rPr>
              <a:t>MEM437 – Yapay Sinir Ağları</a:t>
            </a:r>
            <a:br>
              <a:rPr lang="tr-TR" sz="2600" b="1" dirty="0">
                <a:solidFill>
                  <a:srgbClr val="00B050"/>
                </a:solidFill>
                <a:latin typeface="+mn-lt"/>
                <a:cs typeface="Times New Roman" panose="02020603050405020304" pitchFamily="18" charset="0"/>
              </a:rPr>
            </a:br>
            <a:br>
              <a:rPr lang="tr-TR" sz="2600" b="1" dirty="0">
                <a:solidFill>
                  <a:srgbClr val="00B050"/>
                </a:solidFill>
                <a:latin typeface="+mn-lt"/>
                <a:cs typeface="Times New Roman" panose="02020603050405020304" pitchFamily="18" charset="0"/>
              </a:rPr>
            </a:br>
            <a:r>
              <a:rPr lang="tr-TR" sz="2600" b="1" dirty="0">
                <a:solidFill>
                  <a:srgbClr val="00B050"/>
                </a:solidFill>
                <a:latin typeface="+mn-lt"/>
                <a:cs typeface="Times New Roman" panose="02020603050405020304" pitchFamily="18" charset="0"/>
              </a:rPr>
              <a:t>Dr. Ali Tahir Karaşahin</a:t>
            </a:r>
          </a:p>
        </p:txBody>
      </p:sp>
      <p:sp>
        <p:nvSpPr>
          <p:cNvPr id="40" name="Freeform 49">
            <a:extLst>
              <a:ext uri="{FF2B5EF4-FFF2-40B4-BE49-F238E27FC236}">
                <a16:creationId xmlns:a16="http://schemas.microsoft.com/office/drawing/2014/main" id="{77DA6D33-2D62-458C-BF5D-DBF612FD55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590635"/>
            <a:ext cx="5478085" cy="6276841"/>
          </a:xfrm>
          <a:custGeom>
            <a:avLst/>
            <a:gdLst>
              <a:gd name="connsiteX0" fmla="*/ 2178155 w 5478085"/>
              <a:gd name="connsiteY0" fmla="*/ 0 h 6276841"/>
              <a:gd name="connsiteX1" fmla="*/ 5478085 w 5478085"/>
              <a:gd name="connsiteY1" fmla="*/ 3299930 h 6276841"/>
              <a:gd name="connsiteX2" fmla="*/ 3751098 w 5478085"/>
              <a:gd name="connsiteY2" fmla="*/ 6201577 h 6276841"/>
              <a:gd name="connsiteX3" fmla="*/ 3594858 w 5478085"/>
              <a:gd name="connsiteY3" fmla="*/ 6276841 h 6276841"/>
              <a:gd name="connsiteX4" fmla="*/ 761453 w 5478085"/>
              <a:gd name="connsiteY4" fmla="*/ 6276841 h 6276841"/>
              <a:gd name="connsiteX5" fmla="*/ 605213 w 5478085"/>
              <a:gd name="connsiteY5" fmla="*/ 6201577 h 6276841"/>
              <a:gd name="connsiteX6" fmla="*/ 79093 w 5478085"/>
              <a:gd name="connsiteY6" fmla="*/ 5846317 h 6276841"/>
              <a:gd name="connsiteX7" fmla="*/ 0 w 5478085"/>
              <a:gd name="connsiteY7" fmla="*/ 5774432 h 6276841"/>
              <a:gd name="connsiteX8" fmla="*/ 0 w 5478085"/>
              <a:gd name="connsiteY8" fmla="*/ 825429 h 6276841"/>
              <a:gd name="connsiteX9" fmla="*/ 79093 w 5478085"/>
              <a:gd name="connsiteY9" fmla="*/ 753544 h 6276841"/>
              <a:gd name="connsiteX10" fmla="*/ 2178155 w 5478085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78085" h="6276841">
                <a:moveTo>
                  <a:pt x="2178155" y="0"/>
                </a:moveTo>
                <a:cubicBezTo>
                  <a:pt x="4000656" y="0"/>
                  <a:pt x="5478085" y="1477429"/>
                  <a:pt x="5478085" y="3299930"/>
                </a:cubicBezTo>
                <a:cubicBezTo>
                  <a:pt x="5478085" y="4552900"/>
                  <a:pt x="4779769" y="5642769"/>
                  <a:pt x="3751098" y="6201577"/>
                </a:cubicBezTo>
                <a:lnTo>
                  <a:pt x="3594858" y="6276841"/>
                </a:lnTo>
                <a:lnTo>
                  <a:pt x="761453" y="6276841"/>
                </a:lnTo>
                <a:lnTo>
                  <a:pt x="605213" y="6201577"/>
                </a:lnTo>
                <a:cubicBezTo>
                  <a:pt x="418182" y="6099975"/>
                  <a:pt x="242071" y="5980818"/>
                  <a:pt x="79093" y="5846317"/>
                </a:cubicBezTo>
                <a:lnTo>
                  <a:pt x="0" y="5774432"/>
                </a:lnTo>
                <a:lnTo>
                  <a:pt x="0" y="825429"/>
                </a:lnTo>
                <a:lnTo>
                  <a:pt x="79093" y="753544"/>
                </a:lnTo>
                <a:cubicBezTo>
                  <a:pt x="649516" y="282789"/>
                  <a:pt x="1380811" y="0"/>
                  <a:pt x="2178155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6"/>
                </a:gs>
                <a:gs pos="23000">
                  <a:schemeClr val="accent6"/>
                </a:gs>
                <a:gs pos="83000">
                  <a:schemeClr val="accent1"/>
                </a:gs>
                <a:gs pos="100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EA44C88-619A-4B9B-9793-BBBE7630F6D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40080" y="6223702"/>
            <a:ext cx="2402924" cy="31406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5D3C6B8-F5DA-4697-988B-6444E621FF51}" type="datetime1">
              <a:rPr lang="tr-TR" sz="110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26.10.2023</a:t>
            </a:fld>
            <a:endParaRPr lang="tr-TR" sz="1100">
              <a:solidFill>
                <a:srgbClr val="FFFFFF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5F4B7C-F9C5-4070-A3A8-111182371F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5930" y="6223702"/>
            <a:ext cx="570728" cy="31406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9A11690-4018-4631-8FAF-5D3B9C61C26D}" type="slidenum">
              <a:rPr lang="tr-TR" sz="1100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1</a:t>
            </a:fld>
            <a:endParaRPr lang="tr-TR" sz="1100">
              <a:solidFill>
                <a:srgbClr val="898989"/>
              </a:solidFill>
            </a:endParaRPr>
          </a:p>
        </p:txBody>
      </p:sp>
      <p:sp>
        <p:nvSpPr>
          <p:cNvPr id="13" name="Başlık 1">
            <a:extLst>
              <a:ext uri="{FF2B5EF4-FFF2-40B4-BE49-F238E27FC236}">
                <a16:creationId xmlns:a16="http://schemas.microsoft.com/office/drawing/2014/main" id="{FD959E5D-DF6C-48CA-BA16-8FD674FCB578}"/>
              </a:ext>
            </a:extLst>
          </p:cNvPr>
          <p:cNvSpPr txBox="1">
            <a:spLocks/>
          </p:cNvSpPr>
          <p:nvPr/>
        </p:nvSpPr>
        <p:spPr>
          <a:xfrm>
            <a:off x="7002829" y="3432048"/>
            <a:ext cx="4986527" cy="1306616"/>
          </a:xfrm>
          <a:prstGeom prst="rect">
            <a:avLst/>
          </a:prstGeom>
          <a:noFill/>
          <a:effectLst>
            <a:glow rad="1816100">
              <a:schemeClr val="accent1">
                <a:alpha val="40000"/>
              </a:schemeClr>
            </a:glow>
          </a:effectLst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tr-TR" sz="3100" b="1" dirty="0" err="1">
                <a:solidFill>
                  <a:schemeClr val="accent1"/>
                </a:solidFill>
                <a:latin typeface="+mn-lt"/>
                <a:cs typeface="Times New Roman" panose="02020603050405020304" pitchFamily="18" charset="0"/>
              </a:rPr>
              <a:t>Perceptron</a:t>
            </a:r>
            <a:r>
              <a:rPr lang="tr-TR" sz="3100" b="1" dirty="0">
                <a:solidFill>
                  <a:schemeClr val="accent1"/>
                </a:solidFill>
                <a:latin typeface="+mn-lt"/>
                <a:cs typeface="Times New Roman" panose="02020603050405020304" pitchFamily="18" charset="0"/>
              </a:rPr>
              <a:t> – Tek Katmanlı</a:t>
            </a:r>
          </a:p>
          <a:p>
            <a:pPr>
              <a:spcAft>
                <a:spcPts val="600"/>
              </a:spcAft>
            </a:pPr>
            <a:r>
              <a:rPr lang="tr-TR" sz="3100" b="1" dirty="0">
                <a:solidFill>
                  <a:schemeClr val="accent1"/>
                </a:solidFill>
                <a:latin typeface="+mn-lt"/>
                <a:cs typeface="Times New Roman" panose="02020603050405020304" pitchFamily="18" charset="0"/>
              </a:rPr>
              <a:t>Yapay Sinir Ağ Modeli</a:t>
            </a:r>
          </a:p>
        </p:txBody>
      </p:sp>
      <p:pic>
        <p:nvPicPr>
          <p:cNvPr id="11" name="Picture 10" descr="Background pattern&#10;&#10;Description automatically generated">
            <a:extLst>
              <a:ext uri="{FF2B5EF4-FFF2-40B4-BE49-F238E27FC236}">
                <a16:creationId xmlns:a16="http://schemas.microsoft.com/office/drawing/2014/main" id="{519F1E5A-ED07-579A-DB43-A023705282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94944" y="1989822"/>
            <a:ext cx="6364224" cy="3577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0415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93B2367-DAEA-4D1A-B3AC-1D29C63D62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5657088" cy="711200"/>
          </a:xfrm>
        </p:spPr>
        <p:txBody>
          <a:bodyPr>
            <a:noAutofit/>
          </a:bodyPr>
          <a:lstStyle/>
          <a:p>
            <a:pPr algn="l"/>
            <a:r>
              <a:rPr lang="tr-TR" sz="4000" dirty="0">
                <a:solidFill>
                  <a:srgbClr val="5C9138"/>
                </a:solidFill>
              </a:rPr>
              <a:t>Nöron: Yapay Sinir Hücresi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D0EED8-3E07-4640-ADCA-338C651463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4DF3F-AA60-4655-B0CD-593197322A72}" type="datetime1">
              <a:rPr lang="tr-TR" smtClean="0"/>
              <a:t>26.10.2023</a:t>
            </a:fld>
            <a:endParaRPr lang="tr-T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69EA91-5823-4965-9B7F-625D04953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11690-4018-4631-8FAF-5D3B9C61C26D}" type="slidenum">
              <a:rPr lang="tr-TR" smtClean="0"/>
              <a:t>10</a:t>
            </a:fld>
            <a:endParaRPr lang="tr-TR"/>
          </a:p>
        </p:txBody>
      </p:sp>
      <p:sp>
        <p:nvSpPr>
          <p:cNvPr id="9" name="Date Placeholder 4">
            <a:extLst>
              <a:ext uri="{FF2B5EF4-FFF2-40B4-BE49-F238E27FC236}">
                <a16:creationId xmlns:a16="http://schemas.microsoft.com/office/drawing/2014/main" id="{2EE98863-8038-0E5B-7805-AF854E09CD92}"/>
              </a:ext>
            </a:extLst>
          </p:cNvPr>
          <p:cNvSpPr txBox="1">
            <a:spLocks/>
          </p:cNvSpPr>
          <p:nvPr/>
        </p:nvSpPr>
        <p:spPr>
          <a:xfrm>
            <a:off x="5391912" y="6372860"/>
            <a:ext cx="12252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tr-TR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dirty="0"/>
              <a:t>[35]</a:t>
            </a:r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FAF9352D-0D22-6681-D0EF-F6E06512CE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5502" y="859017"/>
            <a:ext cx="8101794" cy="4958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665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93B2367-DAEA-4D1A-B3AC-1D29C63D62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5218176" cy="711200"/>
          </a:xfrm>
        </p:spPr>
        <p:txBody>
          <a:bodyPr>
            <a:noAutofit/>
          </a:bodyPr>
          <a:lstStyle/>
          <a:p>
            <a:pPr algn="l"/>
            <a:r>
              <a:rPr lang="tr-TR" sz="4000" dirty="0">
                <a:solidFill>
                  <a:srgbClr val="5C9138"/>
                </a:solidFill>
              </a:rPr>
              <a:t>Birleştirme Fonksiyonları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D0EED8-3E07-4640-ADCA-338C651463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4DF3F-AA60-4655-B0CD-593197322A72}" type="datetime1">
              <a:rPr lang="tr-TR" smtClean="0"/>
              <a:t>26.10.2023</a:t>
            </a:fld>
            <a:endParaRPr lang="tr-T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69EA91-5823-4965-9B7F-625D04953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11690-4018-4631-8FAF-5D3B9C61C26D}" type="slidenum">
              <a:rPr lang="tr-TR" smtClean="0"/>
              <a:t>11</a:t>
            </a:fld>
            <a:endParaRPr lang="tr-T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Alt Başlık 2">
                <a:extLst>
                  <a:ext uri="{FF2B5EF4-FFF2-40B4-BE49-F238E27FC236}">
                    <a16:creationId xmlns:a16="http://schemas.microsoft.com/office/drawing/2014/main" id="{DCFE7869-7F20-E6F0-AF16-26002F95D353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0" y="856538"/>
                <a:ext cx="7010400" cy="5629606"/>
              </a:xfrm>
            </p:spPr>
            <p:txBody>
              <a:bodyPr>
                <a:noAutofit/>
              </a:bodyPr>
              <a:lstStyle/>
              <a:p>
                <a:pPr marL="342900" indent="-342900" algn="l">
                  <a:buFont typeface="Calibri" panose="020F0502020204030204" pitchFamily="34" charset="0"/>
                  <a:buChar char="∞"/>
                </a:pPr>
                <a:r>
                  <a:rPr lang="tr-TR" dirty="0"/>
                  <a:t>Sıklıkla kullanılan bazı birleştirme fonksiyonları</a:t>
                </a:r>
              </a:p>
              <a:p>
                <a:pPr marL="342900" indent="-342900" algn="l">
                  <a:buFont typeface="Calibri" panose="020F0502020204030204" pitchFamily="34" charset="0"/>
                  <a:buChar char="∞"/>
                </a:pPr>
                <a:r>
                  <a:rPr lang="tr-TR" dirty="0"/>
                  <a:t>Toplam:</a:t>
                </a:r>
                <a:endParaRPr lang="tr-TR" b="0" i="0" dirty="0">
                  <a:latin typeface="Cambria Math" panose="02040503050406030204" pitchFamily="18" charset="0"/>
                </a:endParaRPr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tr-TR" b="0" i="1" smtClean="0">
                          <a:latin typeface="Cambria Math" panose="02040503050406030204" pitchFamily="18" charset="0"/>
                        </a:rPr>
                        <m:t>𝑛𝑒𝑡</m:t>
                      </m:r>
                      <m:r>
                        <a:rPr lang="tr-T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tr-TR" b="0" i="1" smtClean="0">
                          <a:latin typeface="Cambria Math" panose="02040503050406030204" pitchFamily="18" charset="0"/>
                        </a:rPr>
                        <m:t>𝑔𝑖𝑟𝑑𝑖</m:t>
                      </m:r>
                      <m:r>
                        <a:rPr lang="tr-TR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supHide m:val="on"/>
                          <m:ctrlPr>
                            <a:rPr lang="tr-TR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tr-T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tr-T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tr-T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sSub>
                            <m:sSubPr>
                              <m:ctrlPr>
                                <a:rPr lang="tr-T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tr-T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tr-TR" dirty="0"/>
              </a:p>
              <a:p>
                <a:pPr marL="342900" indent="-342900" algn="l">
                  <a:buFont typeface="Calibri" panose="020F0502020204030204" pitchFamily="34" charset="0"/>
                  <a:buChar char="∞"/>
                </a:pPr>
                <a:r>
                  <a:rPr lang="tr-TR" dirty="0"/>
                  <a:t>Çarpım:</a:t>
                </a:r>
              </a:p>
              <a:p>
                <a:pPr lvl="1"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tr-TR" i="1">
                          <a:latin typeface="Cambria Math" panose="02040503050406030204" pitchFamily="18" charset="0"/>
                        </a:rPr>
                        <m:t>𝑛𝑒𝑡</m:t>
                      </m:r>
                      <m:r>
                        <a:rPr lang="tr-TR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tr-TR" i="1">
                          <a:latin typeface="Cambria Math" panose="02040503050406030204" pitchFamily="18" charset="0"/>
                        </a:rPr>
                        <m:t>𝑔𝑖𝑟𝑑𝑖</m:t>
                      </m:r>
                      <m:r>
                        <a:rPr lang="tr-TR" i="1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∏"/>
                          <m:supHide m:val="on"/>
                          <m:ctrlPr>
                            <a:rPr lang="tr-TR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tr-T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tr-T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tr-T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sSub>
                            <m:sSubPr>
                              <m:ctrlPr>
                                <a:rPr lang="tr-T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tr-T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tr-TR" dirty="0"/>
              </a:p>
              <a:p>
                <a:pPr lvl="1" algn="l"/>
                <a:endParaRPr lang="tr-TR" dirty="0"/>
              </a:p>
              <a:p>
                <a:pPr marL="342900" indent="-342900" algn="l">
                  <a:buFont typeface="Calibri" panose="020F0502020204030204" pitchFamily="34" charset="0"/>
                  <a:buChar char="∞"/>
                </a:pPr>
                <a:r>
                  <a:rPr lang="tr-TR" dirty="0"/>
                  <a:t>Maksimum:</a:t>
                </a:r>
              </a:p>
              <a:p>
                <a:pPr algn="l"/>
                <a:r>
                  <a:rPr lang="tr-TR" dirty="0"/>
                  <a:t>		</a:t>
                </a:r>
                <a14:m>
                  <m:oMath xmlns:m="http://schemas.openxmlformats.org/officeDocument/2006/math">
                    <m:r>
                      <a:rPr lang="tr-TR">
                        <a:latin typeface="Cambria Math" panose="02040503050406030204" pitchFamily="18" charset="0"/>
                      </a:rPr>
                      <m:t> </m:t>
                    </m:r>
                    <m:r>
                      <a:rPr lang="tr-TR" i="1">
                        <a:latin typeface="Cambria Math" panose="02040503050406030204" pitchFamily="18" charset="0"/>
                      </a:rPr>
                      <m:t>𝑛𝑒𝑡</m:t>
                    </m:r>
                    <m:r>
                      <a:rPr lang="tr-TR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tr-TR" i="1">
                        <a:latin typeface="Cambria Math" panose="02040503050406030204" pitchFamily="18" charset="0"/>
                      </a:rPr>
                      <m:t>𝑔𝑖𝑟𝑑𝑖</m:t>
                    </m:r>
                    <m:r>
                      <a:rPr lang="tr-T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tr-TR" b="0" i="1" smtClean="0">
                        <a:latin typeface="Cambria Math" panose="02040503050406030204" pitchFamily="18" charset="0"/>
                      </a:rPr>
                      <m:t>𝑀𝑎𝑘𝑠</m:t>
                    </m:r>
                    <m:r>
                      <a:rPr lang="tr-TR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tr-T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tr-TR" b="0" i="1" smtClean="0">
                        <a:latin typeface="Cambria Math" panose="02040503050406030204" pitchFamily="18" charset="0"/>
                      </a:rPr>
                      <m:t>.</m:t>
                    </m:r>
                    <m:sSub>
                      <m:sSubPr>
                        <m:ctrlPr>
                          <a:rPr lang="tr-T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tr-T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tr-TR" dirty="0"/>
              </a:p>
              <a:p>
                <a:pPr algn="l"/>
                <a:endParaRPr lang="tr-TR" dirty="0"/>
              </a:p>
              <a:p>
                <a:pPr marL="342900" indent="-342900" algn="l">
                  <a:buFont typeface="Calibri" panose="020F0502020204030204" pitchFamily="34" charset="0"/>
                  <a:buChar char="∞"/>
                </a:pPr>
                <a:r>
                  <a:rPr lang="tr-TR" dirty="0"/>
                  <a:t>Minimum:</a:t>
                </a:r>
              </a:p>
              <a:p>
                <a:pPr algn="l"/>
                <a:r>
                  <a:rPr lang="tr-TR" dirty="0"/>
                  <a:t>		</a:t>
                </a:r>
                <a14:m>
                  <m:oMath xmlns:m="http://schemas.openxmlformats.org/officeDocument/2006/math">
                    <m:r>
                      <a:rPr lang="tr-TR">
                        <a:latin typeface="Cambria Math" panose="02040503050406030204" pitchFamily="18" charset="0"/>
                      </a:rPr>
                      <m:t> </m:t>
                    </m:r>
                    <m:r>
                      <a:rPr lang="tr-TR" i="1">
                        <a:latin typeface="Cambria Math" panose="02040503050406030204" pitchFamily="18" charset="0"/>
                      </a:rPr>
                      <m:t>𝑛𝑒𝑡</m:t>
                    </m:r>
                    <m:r>
                      <a:rPr lang="tr-TR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tr-TR" i="1">
                        <a:latin typeface="Cambria Math" panose="02040503050406030204" pitchFamily="18" charset="0"/>
                      </a:rPr>
                      <m:t>𝑔𝑖𝑟𝑑𝑖</m:t>
                    </m:r>
                    <m:r>
                      <a:rPr lang="tr-T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tr-TR" i="1">
                        <a:latin typeface="Cambria Math" panose="02040503050406030204" pitchFamily="18" charset="0"/>
                      </a:rPr>
                      <m:t>𝑀𝑖𝑛</m:t>
                    </m:r>
                    <m:r>
                      <a:rPr lang="tr-TR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tr-T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tr-TR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tr-TR" i="1">
                        <a:latin typeface="Cambria Math" panose="02040503050406030204" pitchFamily="18" charset="0"/>
                      </a:rPr>
                      <m:t>.</m:t>
                    </m:r>
                    <m:sSub>
                      <m:sSubPr>
                        <m:ctrlPr>
                          <a:rPr lang="tr-T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tr-TR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tr-T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tr-TR" dirty="0"/>
              </a:p>
              <a:p>
                <a:pPr algn="l"/>
                <a:endParaRPr lang="tr-TR" dirty="0"/>
              </a:p>
            </p:txBody>
          </p:sp>
        </mc:Choice>
        <mc:Fallback xmlns="">
          <p:sp>
            <p:nvSpPr>
              <p:cNvPr id="7" name="Alt Başlık 2">
                <a:extLst>
                  <a:ext uri="{FF2B5EF4-FFF2-40B4-BE49-F238E27FC236}">
                    <a16:creationId xmlns:a16="http://schemas.microsoft.com/office/drawing/2014/main" id="{DCFE7869-7F20-E6F0-AF16-26002F95D35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0" y="856538"/>
                <a:ext cx="7010400" cy="5629606"/>
              </a:xfrm>
              <a:blipFill>
                <a:blip r:embed="rId2"/>
                <a:stretch>
                  <a:fillRect l="-1391" t="-1733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Date Placeholder 4">
            <a:extLst>
              <a:ext uri="{FF2B5EF4-FFF2-40B4-BE49-F238E27FC236}">
                <a16:creationId xmlns:a16="http://schemas.microsoft.com/office/drawing/2014/main" id="{2EE98863-8038-0E5B-7805-AF854E09CD92}"/>
              </a:ext>
            </a:extLst>
          </p:cNvPr>
          <p:cNvSpPr txBox="1">
            <a:spLocks/>
          </p:cNvSpPr>
          <p:nvPr/>
        </p:nvSpPr>
        <p:spPr>
          <a:xfrm>
            <a:off x="5391912" y="6372860"/>
            <a:ext cx="12252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tr-TR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dirty="0"/>
              <a:t>[16]</a:t>
            </a:r>
          </a:p>
        </p:txBody>
      </p:sp>
    </p:spTree>
    <p:extLst>
      <p:ext uri="{BB962C8B-B14F-4D97-AF65-F5344CB8AC3E}">
        <p14:creationId xmlns:p14="http://schemas.microsoft.com/office/powerpoint/2010/main" val="1414865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93B2367-DAEA-4D1A-B3AC-1D29C63D62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5218176" cy="711200"/>
          </a:xfrm>
        </p:spPr>
        <p:txBody>
          <a:bodyPr>
            <a:noAutofit/>
          </a:bodyPr>
          <a:lstStyle/>
          <a:p>
            <a:pPr algn="l"/>
            <a:r>
              <a:rPr lang="tr-TR" sz="4000" dirty="0">
                <a:solidFill>
                  <a:srgbClr val="5C9138"/>
                </a:solidFill>
              </a:rPr>
              <a:t>Aktivasyon Fonksiyonları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D0EED8-3E07-4640-ADCA-338C651463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4DF3F-AA60-4655-B0CD-593197322A72}" type="datetime1">
              <a:rPr lang="tr-TR" smtClean="0"/>
              <a:t>26.10.2023</a:t>
            </a:fld>
            <a:endParaRPr lang="tr-T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69EA91-5823-4965-9B7F-625D04953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11690-4018-4631-8FAF-5D3B9C61C26D}" type="slidenum">
              <a:rPr lang="tr-TR" smtClean="0"/>
              <a:t>12</a:t>
            </a:fld>
            <a:endParaRPr lang="tr-TR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o 9">
                <a:extLst>
                  <a:ext uri="{FF2B5EF4-FFF2-40B4-BE49-F238E27FC236}">
                    <a16:creationId xmlns:a16="http://schemas.microsoft.com/office/drawing/2014/main" id="{18D200AE-AB5D-FC44-72E4-15E65974A52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75300973"/>
                  </p:ext>
                </p:extLst>
              </p:nvPr>
            </p:nvGraphicFramePr>
            <p:xfrm>
              <a:off x="1454912" y="1369694"/>
              <a:ext cx="9282176" cy="390651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248762">
                      <a:extLst>
                        <a:ext uri="{9D8B030D-6E8A-4147-A177-3AD203B41FA5}">
                          <a16:colId xmlns:a16="http://schemas.microsoft.com/office/drawing/2014/main" val="946650722"/>
                        </a:ext>
                      </a:extLst>
                    </a:gridCol>
                    <a:gridCol w="6033414">
                      <a:extLst>
                        <a:ext uri="{9D8B030D-6E8A-4147-A177-3AD203B41FA5}">
                          <a16:colId xmlns:a16="http://schemas.microsoft.com/office/drawing/2014/main" val="1671824739"/>
                        </a:ext>
                      </a:extLst>
                    </a:gridCol>
                  </a:tblGrid>
                  <a:tr h="490609">
                    <a:tc>
                      <a:txBody>
                        <a:bodyPr/>
                        <a:lstStyle/>
                        <a:p>
                          <a:r>
                            <a:rPr lang="tr-TR" dirty="0"/>
                            <a:t>Aktivasyon Fonksiyonu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tr-TR" dirty="0"/>
                            <a:t>Açıklama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67285285"/>
                      </a:ext>
                    </a:extLst>
                  </a:tr>
                  <a:tr h="930476">
                    <a:tc>
                      <a:txBody>
                        <a:bodyPr/>
                        <a:lstStyle/>
                        <a:p>
                          <a:r>
                            <a:rPr lang="tr-TR" dirty="0"/>
                            <a:t>Basamak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tr-TR" b="0" i="1" smtClean="0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  <m:d>
                                  <m:dPr>
                                    <m:ctrlPr>
                                      <a:rPr lang="tr-T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tr-TR" b="0" i="1" smtClean="0">
                                        <a:latin typeface="Cambria Math" panose="02040503050406030204" pitchFamily="18" charset="0"/>
                                      </a:rPr>
                                      <m:t>𝑁𝐸𝑇</m:t>
                                    </m:r>
                                  </m:e>
                                </m:d>
                                <m:r>
                                  <a:rPr lang="tr-TR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begChr m:val="{"/>
                                    <m:endChr m:val=""/>
                                    <m:ctrlPr>
                                      <a:rPr lang="tr-T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eqArr>
                                      <m:eqArrPr>
                                        <m:ctrlPr>
                                          <a:rPr lang="tr-T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tr-TR" b="0" i="1" smtClean="0">
                                            <a:latin typeface="Cambria Math" panose="02040503050406030204" pitchFamily="18" charset="0"/>
                                          </a:rPr>
                                          <m:t>1,  </m:t>
                                        </m:r>
                                        <m:r>
                                          <a:rPr lang="tr-TR" b="0" i="1" smtClean="0">
                                            <a:latin typeface="Cambria Math" panose="02040503050406030204" pitchFamily="18" charset="0"/>
                                          </a:rPr>
                                          <m:t>𝐸</m:t>
                                        </m:r>
                                        <m:r>
                                          <a:rPr lang="tr-TR" b="0" i="1" smtClean="0">
                                            <a:latin typeface="Cambria Math" panose="02040503050406030204" pitchFamily="18" charset="0"/>
                                          </a:rPr>
                                          <m:t>ğ</m:t>
                                        </m:r>
                                        <m:r>
                                          <a:rPr lang="tr-TR" b="0" i="1" smtClean="0">
                                            <a:latin typeface="Cambria Math" panose="02040503050406030204" pitchFamily="18" charset="0"/>
                                          </a:rPr>
                                          <m:t>𝑒𝑟</m:t>
                                        </m:r>
                                        <m:r>
                                          <a:rPr lang="tr-TR" b="0" i="1" smtClean="0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tr-TR" b="0" i="1" smtClean="0">
                                            <a:latin typeface="Cambria Math" panose="02040503050406030204" pitchFamily="18" charset="0"/>
                                          </a:rPr>
                                          <m:t>𝑁𝐸𝑇</m:t>
                                        </m:r>
                                        <m:r>
                                          <a:rPr lang="tr-TR" b="0" i="1" smtClean="0">
                                            <a:latin typeface="Cambria Math" panose="02040503050406030204" pitchFamily="18" charset="0"/>
                                          </a:rPr>
                                          <m:t>&gt;</m:t>
                                        </m:r>
                                        <m:r>
                                          <a:rPr lang="tr-TR" b="0" i="1" smtClean="0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  <m:r>
                                          <a:rPr lang="tr-TR" b="0" i="1" smtClean="0">
                                            <a:latin typeface="Cambria Math" panose="02040503050406030204" pitchFamily="18" charset="0"/>
                                          </a:rPr>
                                          <m:t>ş</m:t>
                                        </m:r>
                                        <m:r>
                                          <a:rPr lang="tr-TR" b="0" i="1" smtClean="0">
                                            <a:latin typeface="Cambria Math" panose="02040503050406030204" pitchFamily="18" charset="0"/>
                                          </a:rPr>
                                          <m:t>𝑖𝑘</m:t>
                                        </m:r>
                                        <m:r>
                                          <a:rPr lang="tr-TR" b="0" i="1" smtClean="0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tr-TR" b="0" i="1" smtClean="0">
                                            <a:latin typeface="Cambria Math" panose="02040503050406030204" pitchFamily="18" charset="0"/>
                                          </a:rPr>
                                          <m:t>𝑑𝑒</m:t>
                                        </m:r>
                                        <m:r>
                                          <a:rPr lang="tr-TR" b="0" i="1" smtClean="0">
                                            <a:latin typeface="Cambria Math" panose="02040503050406030204" pitchFamily="18" charset="0"/>
                                          </a:rPr>
                                          <m:t>ğ</m:t>
                                        </m:r>
                                        <m:r>
                                          <a:rPr lang="tr-TR" b="0" i="1" smtClean="0">
                                            <a:latin typeface="Cambria Math" panose="02040503050406030204" pitchFamily="18" charset="0"/>
                                          </a:rPr>
                                          <m:t>𝑒𝑟</m:t>
                                        </m:r>
                                      </m:e>
                                      <m:e>
                                        <m:r>
                                          <a:rPr lang="tr-TR" b="0" i="1" smtClean="0">
                                            <a:latin typeface="Cambria Math" panose="02040503050406030204" pitchFamily="18" charset="0"/>
                                          </a:rPr>
                                          <m:t>&amp;0,   </m:t>
                                        </m:r>
                                        <m:r>
                                          <a:rPr lang="tr-TR" b="0" i="1" smtClean="0">
                                            <a:latin typeface="Cambria Math" panose="02040503050406030204" pitchFamily="18" charset="0"/>
                                          </a:rPr>
                                          <m:t>𝐸</m:t>
                                        </m:r>
                                        <m:r>
                                          <a:rPr lang="tr-TR" b="0" i="1" smtClean="0">
                                            <a:latin typeface="Cambria Math" panose="02040503050406030204" pitchFamily="18" charset="0"/>
                                          </a:rPr>
                                          <m:t>ğ</m:t>
                                        </m:r>
                                        <m:r>
                                          <a:rPr lang="tr-TR" b="0" i="1" smtClean="0">
                                            <a:latin typeface="Cambria Math" panose="02040503050406030204" pitchFamily="18" charset="0"/>
                                          </a:rPr>
                                          <m:t>𝑒𝑟</m:t>
                                        </m:r>
                                        <m:r>
                                          <a:rPr lang="tr-TR" b="0" i="1" smtClean="0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tr-TR" b="0" i="1" smtClean="0">
                                            <a:latin typeface="Cambria Math" panose="02040503050406030204" pitchFamily="18" charset="0"/>
                                          </a:rPr>
                                          <m:t>𝑁𝐸𝑇</m:t>
                                        </m:r>
                                        <m:r>
                                          <a:rPr lang="tr-TR" b="0" i="1" smtClean="0">
                                            <a:latin typeface="Cambria Math" panose="02040503050406030204" pitchFamily="18" charset="0"/>
                                          </a:rPr>
                                          <m:t>≤</m:t>
                                        </m:r>
                                        <m:r>
                                          <a:rPr lang="tr-TR" b="0" i="1" smtClean="0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  <m:r>
                                          <a:rPr lang="tr-TR" b="0" i="1" smtClean="0">
                                            <a:latin typeface="Cambria Math" panose="02040503050406030204" pitchFamily="18" charset="0"/>
                                          </a:rPr>
                                          <m:t>ş</m:t>
                                        </m:r>
                                        <m:r>
                                          <a:rPr lang="tr-TR" b="0" i="1" smtClean="0">
                                            <a:latin typeface="Cambria Math" panose="02040503050406030204" pitchFamily="18" charset="0"/>
                                          </a:rPr>
                                          <m:t>𝑖𝑘</m:t>
                                        </m:r>
                                        <m:r>
                                          <a:rPr lang="tr-TR" b="0" i="1" smtClean="0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tr-TR" b="0" i="1" smtClean="0">
                                            <a:latin typeface="Cambria Math" panose="02040503050406030204" pitchFamily="18" charset="0"/>
                                          </a:rPr>
                                          <m:t>𝑑𝑒</m:t>
                                        </m:r>
                                        <m:r>
                                          <a:rPr lang="tr-TR" b="0" i="1" smtClean="0">
                                            <a:latin typeface="Cambria Math" panose="02040503050406030204" pitchFamily="18" charset="0"/>
                                          </a:rPr>
                                          <m:t>ğ</m:t>
                                        </m:r>
                                        <m:r>
                                          <a:rPr lang="tr-TR" b="0" i="1" smtClean="0">
                                            <a:latin typeface="Cambria Math" panose="02040503050406030204" pitchFamily="18" charset="0"/>
                                          </a:rPr>
                                          <m:t>𝑒𝑟</m:t>
                                        </m:r>
                                      </m:e>
                                    </m:eqArr>
                                  </m:e>
                                </m:d>
                              </m:oMath>
                            </m:oMathPara>
                          </a14:m>
                          <a:endParaRPr lang="tr-TR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23370640"/>
                      </a:ext>
                    </a:extLst>
                  </a:tr>
                  <a:tr h="808833">
                    <a:tc>
                      <a:txBody>
                        <a:bodyPr/>
                        <a:lstStyle/>
                        <a:p>
                          <a:r>
                            <a:rPr lang="tr-TR" dirty="0"/>
                            <a:t>Sigmoid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tr-TR" b="0" i="1" smtClean="0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  <m:d>
                                  <m:dPr>
                                    <m:ctrlPr>
                                      <a:rPr lang="tr-T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tr-TR" b="0" i="1" smtClean="0">
                                        <a:latin typeface="Cambria Math" panose="02040503050406030204" pitchFamily="18" charset="0"/>
                                      </a:rPr>
                                      <m:t>𝑁𝐸𝑇</m:t>
                                    </m:r>
                                  </m:e>
                                </m:d>
                                <m:r>
                                  <a:rPr lang="tr-TR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tr-T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tr-TR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tr-TR" b="0" i="1" smtClean="0">
                                        <a:latin typeface="Cambria Math" panose="02040503050406030204" pitchFamily="18" charset="0"/>
                                      </a:rPr>
                                      <m:t>1+</m:t>
                                    </m:r>
                                    <m:sSup>
                                      <m:sSupPr>
                                        <m:ctrlPr>
                                          <a:rPr lang="tr-T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tr-TR" b="0" i="1" smtClean="0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r>
                                          <a:rPr lang="tr-TR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tr-TR" b="0" i="1" smtClean="0">
                                            <a:latin typeface="Cambria Math" panose="02040503050406030204" pitchFamily="18" charset="0"/>
                                          </a:rPr>
                                          <m:t>𝑁𝐸𝑇</m:t>
                                        </m:r>
                                      </m:sup>
                                    </m:sSup>
                                  </m:den>
                                </m:f>
                              </m:oMath>
                            </m:oMathPara>
                          </a14:m>
                          <a:endParaRPr lang="tr-TR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00363595"/>
                      </a:ext>
                    </a:extLst>
                  </a:tr>
                  <a:tr h="855373">
                    <a:tc>
                      <a:txBody>
                        <a:bodyPr/>
                        <a:lstStyle/>
                        <a:p>
                          <a:r>
                            <a:rPr lang="tr-TR" dirty="0"/>
                            <a:t>Hiperbolik Tanjant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tr-TR" b="0" i="1" smtClean="0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  <m:d>
                                  <m:dPr>
                                    <m:ctrlPr>
                                      <a:rPr lang="tr-T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tr-TR" b="0" i="1" smtClean="0">
                                        <a:latin typeface="Cambria Math" panose="02040503050406030204" pitchFamily="18" charset="0"/>
                                      </a:rPr>
                                      <m:t>𝑁𝐸𝑇</m:t>
                                    </m:r>
                                  </m:e>
                                </m:d>
                                <m:r>
                                  <a:rPr lang="tr-TR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tr-T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tr-T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tr-TR" b="0" i="1" smtClean="0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r>
                                          <a:rPr lang="tr-TR" b="0" i="1" smtClean="0">
                                            <a:latin typeface="Cambria Math" panose="02040503050406030204" pitchFamily="18" charset="0"/>
                                          </a:rPr>
                                          <m:t>𝑁𝐸𝑇</m:t>
                                        </m:r>
                                      </m:sup>
                                    </m:sSup>
                                    <m:r>
                                      <a:rPr lang="tr-TR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tr-T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tr-TR" b="0" i="1" smtClean="0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r>
                                          <a:rPr lang="tr-TR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tr-TR" b="0" i="1" smtClean="0">
                                            <a:latin typeface="Cambria Math" panose="02040503050406030204" pitchFamily="18" charset="0"/>
                                          </a:rPr>
                                          <m:t>𝑁𝐸𝑇</m:t>
                                        </m:r>
                                      </m:sup>
                                    </m:sSup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tr-T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tr-TR" b="0" i="1" smtClean="0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r>
                                          <a:rPr lang="tr-TR" b="0" i="1" smtClean="0">
                                            <a:latin typeface="Cambria Math" panose="02040503050406030204" pitchFamily="18" charset="0"/>
                                          </a:rPr>
                                          <m:t>𝑁𝐸𝑇</m:t>
                                        </m:r>
                                      </m:sup>
                                    </m:sSup>
                                    <m:r>
                                      <a:rPr lang="tr-TR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lang="tr-T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tr-TR" b="0" i="1" smtClean="0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r>
                                          <a:rPr lang="tr-TR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tr-TR" b="0" i="1" smtClean="0">
                                            <a:latin typeface="Cambria Math" panose="02040503050406030204" pitchFamily="18" charset="0"/>
                                          </a:rPr>
                                          <m:t>𝑁𝐸𝑇</m:t>
                                        </m:r>
                                      </m:sup>
                                    </m:sSup>
                                  </m:den>
                                </m:f>
                              </m:oMath>
                            </m:oMathPara>
                          </a14:m>
                          <a:endParaRPr lang="tr-TR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01990135"/>
                      </a:ext>
                    </a:extLst>
                  </a:tr>
                  <a:tr h="821220">
                    <a:tc>
                      <a:txBody>
                        <a:bodyPr/>
                        <a:lstStyle/>
                        <a:p>
                          <a:r>
                            <a:rPr lang="tr-TR" dirty="0" err="1"/>
                            <a:t>ReLU</a:t>
                          </a:r>
                          <a:endParaRPr lang="tr-T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tr-TR" b="0" i="1" smtClean="0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  <m:d>
                                  <m:dPr>
                                    <m:ctrlPr>
                                      <a:rPr lang="tr-T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tr-TR" b="0" i="1" smtClean="0">
                                        <a:latin typeface="Cambria Math" panose="02040503050406030204" pitchFamily="18" charset="0"/>
                                      </a:rPr>
                                      <m:t>𝑁𝐸𝑇</m:t>
                                    </m:r>
                                  </m:e>
                                </m:d>
                                <m:r>
                                  <a:rPr lang="tr-TR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begChr m:val="{"/>
                                    <m:endChr m:val=""/>
                                    <m:ctrlPr>
                                      <a:rPr lang="tr-T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eqArr>
                                      <m:eqArrPr>
                                        <m:ctrlPr>
                                          <a:rPr lang="tr-T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tr-TR" b="0" i="1" smtClean="0">
                                            <a:latin typeface="Cambria Math" panose="02040503050406030204" pitchFamily="18" charset="0"/>
                                          </a:rPr>
                                          <m:t>𝑁𝐸𝑇</m:t>
                                        </m:r>
                                        <m:r>
                                          <a:rPr lang="tr-TR" b="0" i="1" smtClean="0">
                                            <a:latin typeface="Cambria Math" panose="02040503050406030204" pitchFamily="18" charset="0"/>
                                          </a:rPr>
                                          <m:t>,  </m:t>
                                        </m:r>
                                        <m:r>
                                          <a:rPr lang="tr-TR" b="0" i="1" smtClean="0">
                                            <a:latin typeface="Cambria Math" panose="02040503050406030204" pitchFamily="18" charset="0"/>
                                          </a:rPr>
                                          <m:t>𝐸</m:t>
                                        </m:r>
                                        <m:r>
                                          <a:rPr lang="tr-TR" b="0" i="1" smtClean="0">
                                            <a:latin typeface="Cambria Math" panose="02040503050406030204" pitchFamily="18" charset="0"/>
                                          </a:rPr>
                                          <m:t>ğ</m:t>
                                        </m:r>
                                        <m:r>
                                          <a:rPr lang="tr-TR" b="0" i="1" smtClean="0">
                                            <a:latin typeface="Cambria Math" panose="02040503050406030204" pitchFamily="18" charset="0"/>
                                          </a:rPr>
                                          <m:t>𝑒𝑟</m:t>
                                        </m:r>
                                        <m:r>
                                          <a:rPr lang="tr-TR" b="0" i="1" smtClean="0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tr-TR" b="0" i="1" smtClean="0">
                                            <a:latin typeface="Cambria Math" panose="02040503050406030204" pitchFamily="18" charset="0"/>
                                          </a:rPr>
                                          <m:t>𝑁𝐸𝑇</m:t>
                                        </m:r>
                                        <m:r>
                                          <a:rPr lang="tr-TR" b="0" i="1" smtClean="0">
                                            <a:latin typeface="Cambria Math" panose="02040503050406030204" pitchFamily="18" charset="0"/>
                                          </a:rPr>
                                          <m:t>≥ 0</m:t>
                                        </m:r>
                                      </m:e>
                                      <m:e>
                                        <m:r>
                                          <a:rPr lang="tr-TR" b="0" i="1" smtClean="0">
                                            <a:latin typeface="Cambria Math" panose="02040503050406030204" pitchFamily="18" charset="0"/>
                                          </a:rPr>
                                          <m:t>&amp;0,   </m:t>
                                        </m:r>
                                        <m:r>
                                          <a:rPr lang="tr-TR" b="0" i="1" smtClean="0">
                                            <a:latin typeface="Cambria Math" panose="02040503050406030204" pitchFamily="18" charset="0"/>
                                          </a:rPr>
                                          <m:t>𝐸</m:t>
                                        </m:r>
                                        <m:r>
                                          <a:rPr lang="tr-TR" b="0" i="1" smtClean="0">
                                            <a:latin typeface="Cambria Math" panose="02040503050406030204" pitchFamily="18" charset="0"/>
                                          </a:rPr>
                                          <m:t>ğ</m:t>
                                        </m:r>
                                        <m:r>
                                          <a:rPr lang="tr-TR" b="0" i="1" smtClean="0">
                                            <a:latin typeface="Cambria Math" panose="02040503050406030204" pitchFamily="18" charset="0"/>
                                          </a:rPr>
                                          <m:t>𝑒𝑟</m:t>
                                        </m:r>
                                        <m:r>
                                          <a:rPr lang="tr-TR" b="0" i="1" smtClean="0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tr-TR" b="0" i="1" smtClean="0">
                                            <a:latin typeface="Cambria Math" panose="02040503050406030204" pitchFamily="18" charset="0"/>
                                          </a:rPr>
                                          <m:t>𝑁𝐸𝑇</m:t>
                                        </m:r>
                                        <m:r>
                                          <a:rPr lang="tr-TR" b="0" i="1" smtClean="0">
                                            <a:latin typeface="Cambria Math" panose="02040503050406030204" pitchFamily="18" charset="0"/>
                                          </a:rPr>
                                          <m:t>&lt;0</m:t>
                                        </m:r>
                                      </m:e>
                                    </m:eqArr>
                                  </m:e>
                                </m:d>
                              </m:oMath>
                            </m:oMathPara>
                          </a14:m>
                          <a:endParaRPr lang="tr-TR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717481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o 9">
                <a:extLst>
                  <a:ext uri="{FF2B5EF4-FFF2-40B4-BE49-F238E27FC236}">
                    <a16:creationId xmlns:a16="http://schemas.microsoft.com/office/drawing/2014/main" id="{18D200AE-AB5D-FC44-72E4-15E65974A52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75300973"/>
                  </p:ext>
                </p:extLst>
              </p:nvPr>
            </p:nvGraphicFramePr>
            <p:xfrm>
              <a:off x="1454912" y="1369694"/>
              <a:ext cx="9282176" cy="390651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248762">
                      <a:extLst>
                        <a:ext uri="{9D8B030D-6E8A-4147-A177-3AD203B41FA5}">
                          <a16:colId xmlns:a16="http://schemas.microsoft.com/office/drawing/2014/main" val="946650722"/>
                        </a:ext>
                      </a:extLst>
                    </a:gridCol>
                    <a:gridCol w="6033414">
                      <a:extLst>
                        <a:ext uri="{9D8B030D-6E8A-4147-A177-3AD203B41FA5}">
                          <a16:colId xmlns:a16="http://schemas.microsoft.com/office/drawing/2014/main" val="1671824739"/>
                        </a:ext>
                      </a:extLst>
                    </a:gridCol>
                  </a:tblGrid>
                  <a:tr h="490609">
                    <a:tc>
                      <a:txBody>
                        <a:bodyPr/>
                        <a:lstStyle/>
                        <a:p>
                          <a:r>
                            <a:rPr lang="tr-TR" dirty="0"/>
                            <a:t>Aktivasyon Fonksiyonu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tr-TR" dirty="0"/>
                            <a:t>Açıklama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67285285"/>
                      </a:ext>
                    </a:extLst>
                  </a:tr>
                  <a:tr h="930476">
                    <a:tc>
                      <a:txBody>
                        <a:bodyPr/>
                        <a:lstStyle/>
                        <a:p>
                          <a:r>
                            <a:rPr lang="tr-TR" dirty="0"/>
                            <a:t>Basamak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tr-TR"/>
                        </a:p>
                      </a:txBody>
                      <a:tcPr>
                        <a:blipFill>
                          <a:blip r:embed="rId2"/>
                          <a:stretch>
                            <a:fillRect l="-53885" t="-56209" r="-404" b="-26797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23370640"/>
                      </a:ext>
                    </a:extLst>
                  </a:tr>
                  <a:tr h="808833">
                    <a:tc>
                      <a:txBody>
                        <a:bodyPr/>
                        <a:lstStyle/>
                        <a:p>
                          <a:r>
                            <a:rPr lang="tr-TR" dirty="0"/>
                            <a:t>Sigmoid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tr-TR"/>
                        </a:p>
                      </a:txBody>
                      <a:tcPr>
                        <a:blipFill>
                          <a:blip r:embed="rId2"/>
                          <a:stretch>
                            <a:fillRect l="-53885" t="-181061" r="-404" b="-21060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00363595"/>
                      </a:ext>
                    </a:extLst>
                  </a:tr>
                  <a:tr h="855373">
                    <a:tc>
                      <a:txBody>
                        <a:bodyPr/>
                        <a:lstStyle/>
                        <a:p>
                          <a:r>
                            <a:rPr lang="tr-TR" dirty="0"/>
                            <a:t>Hiperbolik Tanjant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tr-TR"/>
                        </a:p>
                      </a:txBody>
                      <a:tcPr>
                        <a:blipFill>
                          <a:blip r:embed="rId2"/>
                          <a:stretch>
                            <a:fillRect l="-53885" t="-263121" r="-404" b="-9716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01990135"/>
                      </a:ext>
                    </a:extLst>
                  </a:tr>
                  <a:tr h="821220">
                    <a:tc>
                      <a:txBody>
                        <a:bodyPr/>
                        <a:lstStyle/>
                        <a:p>
                          <a:r>
                            <a:rPr lang="tr-TR" dirty="0" err="1"/>
                            <a:t>ReLU</a:t>
                          </a:r>
                          <a:endParaRPr lang="tr-T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tr-TR"/>
                        </a:p>
                      </a:txBody>
                      <a:tcPr>
                        <a:blipFill>
                          <a:blip r:embed="rId2"/>
                          <a:stretch>
                            <a:fillRect l="-53885" t="-379259" r="-404" b="-148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7174815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9417660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>
            <a:extLst>
              <a:ext uri="{FF2B5EF4-FFF2-40B4-BE49-F238E27FC236}">
                <a16:creationId xmlns:a16="http://schemas.microsoft.com/office/drawing/2014/main" id="{79AE6A65-92E4-DCE9-96B4-ACB1E65F3F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0472" y="566296"/>
            <a:ext cx="8206904" cy="6155179"/>
          </a:xfrm>
          <a:prstGeom prst="rect">
            <a:avLst/>
          </a:prstGeom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593B2367-DAEA-4D1A-B3AC-1D29C63D62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5218176" cy="711200"/>
          </a:xfrm>
        </p:spPr>
        <p:txBody>
          <a:bodyPr>
            <a:noAutofit/>
          </a:bodyPr>
          <a:lstStyle/>
          <a:p>
            <a:pPr algn="l"/>
            <a:r>
              <a:rPr lang="tr-TR" sz="4000" dirty="0">
                <a:solidFill>
                  <a:srgbClr val="5C9138"/>
                </a:solidFill>
              </a:rPr>
              <a:t>Aktivasyon Fonksiyonları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D0EED8-3E07-4640-ADCA-338C651463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4DF3F-AA60-4655-B0CD-593197322A72}" type="datetime1">
              <a:rPr lang="tr-TR" smtClean="0"/>
              <a:t>26.10.2023</a:t>
            </a:fld>
            <a:endParaRPr lang="tr-T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69EA91-5823-4965-9B7F-625D04953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11690-4018-4631-8FAF-5D3B9C61C26D}" type="slidenum">
              <a:rPr lang="tr-TR" smtClean="0"/>
              <a:t>13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4346241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93B2367-DAEA-4D1A-B3AC-1D29C63D62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8205216" cy="711200"/>
          </a:xfrm>
        </p:spPr>
        <p:txBody>
          <a:bodyPr>
            <a:noAutofit/>
          </a:bodyPr>
          <a:lstStyle/>
          <a:p>
            <a:pPr algn="l"/>
            <a:r>
              <a:rPr lang="tr-TR" sz="4000" dirty="0">
                <a:solidFill>
                  <a:srgbClr val="5C9138"/>
                </a:solidFill>
              </a:rPr>
              <a:t>Tek Katmanlı Algılayıcı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D0EED8-3E07-4640-ADCA-338C651463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4DF3F-AA60-4655-B0CD-593197322A72}" type="datetime1">
              <a:rPr lang="tr-TR" smtClean="0"/>
              <a:t>26.10.2023</a:t>
            </a:fld>
            <a:endParaRPr lang="tr-T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69EA91-5823-4965-9B7F-625D04953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11690-4018-4631-8FAF-5D3B9C61C26D}" type="slidenum">
              <a:rPr lang="tr-TR" smtClean="0"/>
              <a:t>14</a:t>
            </a:fld>
            <a:endParaRPr lang="tr-T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Alt Başlık 2">
                <a:extLst>
                  <a:ext uri="{FF2B5EF4-FFF2-40B4-BE49-F238E27FC236}">
                    <a16:creationId xmlns:a16="http://schemas.microsoft.com/office/drawing/2014/main" id="{F01AB2CF-5053-CA7B-B60F-327E522DCCD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08693" y="1563823"/>
                <a:ext cx="6347014" cy="277706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 algn="l">
                  <a:buFont typeface="Calibri" panose="020F0502020204030204" pitchFamily="34" charset="0"/>
                  <a:buChar char="∞"/>
                </a:pPr>
                <a14:m>
                  <m:oMath xmlns:m="http://schemas.openxmlformats.org/officeDocument/2006/math">
                    <m:r>
                      <a:rPr lang="tr-TR" b="0" i="1" smtClean="0">
                        <a:latin typeface="Cambria Math" panose="02040503050406030204" pitchFamily="18" charset="0"/>
                      </a:rPr>
                      <m:t>𝑁𝐸𝑇</m:t>
                    </m:r>
                    <m:r>
                      <a:rPr lang="tr-TR" b="0" i="1" smtClean="0">
                        <a:latin typeface="Cambria Math" panose="02040503050406030204" pitchFamily="18" charset="0"/>
                      </a:rPr>
                      <m:t>3=</m:t>
                    </m:r>
                    <m:nary>
                      <m:naryPr>
                        <m:chr m:val="∑"/>
                        <m:supHide m:val="on"/>
                        <m:ctrlPr>
                          <a:rPr lang="tr-TR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tr-T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tr-T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tr-TR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tr-TR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.</m:t>
                        </m:r>
                        <m:sSub>
                          <m:sSubPr>
                            <m:ctrlPr>
                              <a:rPr lang="tr-T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tr-TR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tr-TR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nary>
                  </m:oMath>
                </a14:m>
                <a:endParaRPr lang="tr-TR" dirty="0"/>
              </a:p>
              <a:p>
                <a:pPr algn="l"/>
                <a:endParaRPr lang="tr-TR" dirty="0"/>
              </a:p>
              <a:p>
                <a:pPr marL="342900" indent="-342900" algn="l">
                  <a:buFont typeface="Calibri" panose="020F0502020204030204" pitchFamily="34" charset="0"/>
                  <a:buChar char="∞"/>
                </a:pPr>
                <a14:m>
                  <m:oMath xmlns:m="http://schemas.openxmlformats.org/officeDocument/2006/math">
                    <m:r>
                      <a:rPr lang="tr-TR" b="0" i="1" smtClean="0">
                        <a:latin typeface="Cambria Math" panose="02040503050406030204" pitchFamily="18" charset="0"/>
                      </a:rPr>
                      <m:t>Ç</m:t>
                    </m:r>
                    <m:r>
                      <a:rPr lang="tr-TR" b="0" i="1" smtClean="0">
                        <a:latin typeface="Cambria Math" panose="02040503050406030204" pitchFamily="18" charset="0"/>
                      </a:rPr>
                      <m:t>𝚤𝑘𝑡𝚤</m:t>
                    </m:r>
                    <m:r>
                      <a:rPr lang="tr-TR" b="0" i="1" smtClean="0">
                        <a:latin typeface="Cambria Math" panose="02040503050406030204" pitchFamily="18" charset="0"/>
                      </a:rPr>
                      <m:t>3=</m:t>
                    </m:r>
                    <m:r>
                      <a:rPr lang="tr-TR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tr-T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𝑁𝐸𝑇</m:t>
                        </m:r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d>
                  </m:oMath>
                </a14:m>
                <a:endParaRPr lang="tr-TR" b="0" dirty="0"/>
              </a:p>
              <a:p>
                <a:pPr marL="342900" indent="-342900" algn="l">
                  <a:buFont typeface="Calibri" panose="020F0502020204030204" pitchFamily="34" charset="0"/>
                  <a:buChar char="∞"/>
                </a:pPr>
                <a:endParaRPr lang="tr-TR" dirty="0"/>
              </a:p>
              <a:p>
                <a:pPr marL="342900" indent="-342900" algn="l">
                  <a:buFont typeface="Calibri" panose="020F0502020204030204" pitchFamily="34" charset="0"/>
                  <a:buChar char="∞"/>
                </a:pPr>
                <a14:m>
                  <m:oMath xmlns:m="http://schemas.openxmlformats.org/officeDocument/2006/math">
                    <m:r>
                      <a:rPr lang="tr-TR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tr-T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𝑁𝐸𝑇</m:t>
                        </m:r>
                      </m:e>
                    </m:d>
                    <m:r>
                      <a:rPr lang="tr-TR" b="0" i="1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{"/>
                        <m:endChr m:val=""/>
                        <m:ctrlPr>
                          <a:rPr lang="tr-T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tr-TR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tr-TR" b="0" i="1" smtClean="0">
                                <a:latin typeface="Cambria Math" panose="02040503050406030204" pitchFamily="18" charset="0"/>
                              </a:rPr>
                              <m:t>1,  </m:t>
                            </m:r>
                            <m:r>
                              <a:rPr lang="tr-TR" b="0" i="1" smtClean="0">
                                <a:latin typeface="Cambria Math" panose="02040503050406030204" pitchFamily="18" charset="0"/>
                              </a:rPr>
                              <m:t>𝑁𝐸𝑇</m:t>
                            </m:r>
                            <m:r>
                              <a:rPr lang="tr-TR" b="0" i="1" smtClean="0">
                                <a:latin typeface="Cambria Math" panose="02040503050406030204" pitchFamily="18" charset="0"/>
                              </a:rPr>
                              <m:t>&gt;0</m:t>
                            </m:r>
                          </m:e>
                          <m:e>
                            <m:r>
                              <a:rPr lang="tr-TR" b="0" i="1" smtClean="0">
                                <a:latin typeface="Cambria Math" panose="02040503050406030204" pitchFamily="18" charset="0"/>
                              </a:rPr>
                              <m:t>&amp;0,  </m:t>
                            </m:r>
                            <m:r>
                              <a:rPr lang="tr-TR" b="0" i="1" smtClean="0">
                                <a:latin typeface="Cambria Math" panose="02040503050406030204" pitchFamily="18" charset="0"/>
                              </a:rPr>
                              <m:t>𝑁𝐸𝑇</m:t>
                            </m:r>
                            <m:r>
                              <a:rPr lang="tr-TR" b="0" i="1" smtClean="0">
                                <a:latin typeface="Cambria Math" panose="02040503050406030204" pitchFamily="18" charset="0"/>
                              </a:rPr>
                              <m:t>≤ 0</m:t>
                            </m:r>
                          </m:e>
                        </m:eqArr>
                      </m:e>
                    </m:d>
                  </m:oMath>
                </a14:m>
                <a:endParaRPr lang="tr-TR" dirty="0"/>
              </a:p>
              <a:p>
                <a:pPr marL="342900" indent="-342900" algn="l">
                  <a:buFont typeface="Calibri" panose="020F0502020204030204" pitchFamily="34" charset="0"/>
                  <a:buChar char="∞"/>
                </a:pPr>
                <a:endParaRPr lang="tr-TR" dirty="0"/>
              </a:p>
            </p:txBody>
          </p:sp>
        </mc:Choice>
        <mc:Fallback xmlns="">
          <p:sp>
            <p:nvSpPr>
              <p:cNvPr id="12" name="Alt Başlık 2">
                <a:extLst>
                  <a:ext uri="{FF2B5EF4-FFF2-40B4-BE49-F238E27FC236}">
                    <a16:creationId xmlns:a16="http://schemas.microsoft.com/office/drawing/2014/main" id="{F01AB2CF-5053-CA7B-B60F-327E522DCC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8693" y="1563823"/>
                <a:ext cx="6347014" cy="2777060"/>
              </a:xfrm>
              <a:prstGeom prst="rect">
                <a:avLst/>
              </a:prstGeom>
              <a:blipFill>
                <a:blip r:embed="rId2"/>
                <a:stretch>
                  <a:fillRect l="-1537" t="-23077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2" name="Grup 41">
            <a:extLst>
              <a:ext uri="{FF2B5EF4-FFF2-40B4-BE49-F238E27FC236}">
                <a16:creationId xmlns:a16="http://schemas.microsoft.com/office/drawing/2014/main" id="{EBB57960-F0DA-6BDA-BBAA-FC77C042EE30}"/>
              </a:ext>
            </a:extLst>
          </p:cNvPr>
          <p:cNvGrpSpPr/>
          <p:nvPr/>
        </p:nvGrpSpPr>
        <p:grpSpPr>
          <a:xfrm>
            <a:off x="9322" y="1232335"/>
            <a:ext cx="6607886" cy="3331156"/>
            <a:chOff x="1597330" y="2102931"/>
            <a:chExt cx="6607886" cy="3331156"/>
          </a:xfrm>
        </p:grpSpPr>
        <p:cxnSp>
          <p:nvCxnSpPr>
            <p:cNvPr id="4" name="Düz Ok Bağlayıcısı 3">
              <a:extLst>
                <a:ext uri="{FF2B5EF4-FFF2-40B4-BE49-F238E27FC236}">
                  <a16:creationId xmlns:a16="http://schemas.microsoft.com/office/drawing/2014/main" id="{594CFC75-3830-FB65-22BC-CAF58D0C159C}"/>
                </a:ext>
              </a:extLst>
            </p:cNvPr>
            <p:cNvCxnSpPr>
              <a:cxnSpLocks/>
              <a:stCxn id="13" idx="6"/>
              <a:endCxn id="15" idx="2"/>
            </p:cNvCxnSpPr>
            <p:nvPr/>
          </p:nvCxnSpPr>
          <p:spPr>
            <a:xfrm>
              <a:off x="4116787" y="2434419"/>
              <a:ext cx="1419510" cy="1072801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8" name="Alt Başlık 2">
              <a:extLst>
                <a:ext uri="{FF2B5EF4-FFF2-40B4-BE49-F238E27FC236}">
                  <a16:creationId xmlns:a16="http://schemas.microsoft.com/office/drawing/2014/main" id="{5810D185-2610-4756-E966-7C03D7A22F29}"/>
                </a:ext>
              </a:extLst>
            </p:cNvPr>
            <p:cNvSpPr txBox="1">
              <a:spLocks/>
            </p:cNvSpPr>
            <p:nvPr/>
          </p:nvSpPr>
          <p:spPr>
            <a:xfrm>
              <a:off x="1597330" y="2230872"/>
              <a:ext cx="1015551" cy="380924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tr-TR" dirty="0">
                  <a:solidFill>
                    <a:srgbClr val="FF0000"/>
                  </a:solidFill>
                </a:rPr>
                <a:t>Girdi 1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Alt Başlık 2">
                  <a:extLst>
                    <a:ext uri="{FF2B5EF4-FFF2-40B4-BE49-F238E27FC236}">
                      <a16:creationId xmlns:a16="http://schemas.microsoft.com/office/drawing/2014/main" id="{47E17B02-F7DD-B7A5-529A-280529F7A0ED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012971" y="2185965"/>
                  <a:ext cx="1015551" cy="380924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0" indent="0" algn="ctr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None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tr-T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tr-TR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tr-TR" b="0" i="1" smtClean="0">
                                <a:latin typeface="Cambria Math" panose="02040503050406030204" pitchFamily="18" charset="0"/>
                              </a:rPr>
                              <m:t>13</m:t>
                            </m:r>
                          </m:sub>
                        </m:sSub>
                      </m:oMath>
                    </m:oMathPara>
                  </a14:m>
                  <a:endParaRPr lang="tr-TR" dirty="0"/>
                </a:p>
              </p:txBody>
            </p:sp>
          </mc:Choice>
          <mc:Fallback xmlns="">
            <p:sp>
              <p:nvSpPr>
                <p:cNvPr id="10" name="Alt Başlık 2">
                  <a:extLst>
                    <a:ext uri="{FF2B5EF4-FFF2-40B4-BE49-F238E27FC236}">
                      <a16:creationId xmlns:a16="http://schemas.microsoft.com/office/drawing/2014/main" id="{47E17B02-F7DD-B7A5-529A-280529F7A0E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12971" y="2185965"/>
                  <a:ext cx="1015551" cy="380924"/>
                </a:xfrm>
                <a:prstGeom prst="rect">
                  <a:avLst/>
                </a:prstGeom>
                <a:blipFill>
                  <a:blip r:embed="rId3"/>
                  <a:stretch>
                    <a:fillRect b="-12903"/>
                  </a:stretch>
                </a:blipFill>
              </p:spPr>
              <p:txBody>
                <a:bodyPr/>
                <a:lstStyle/>
                <a:p>
                  <a:r>
                    <a:rPr lang="tr-T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AB52AE7C-03A5-A279-59BF-35CCABCFF67C}"/>
                </a:ext>
              </a:extLst>
            </p:cNvPr>
            <p:cNvSpPr/>
            <p:nvPr/>
          </p:nvSpPr>
          <p:spPr>
            <a:xfrm>
              <a:off x="3481391" y="2102931"/>
              <a:ext cx="635396" cy="66297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r-TR" dirty="0">
                  <a:solidFill>
                    <a:srgbClr val="FF0000"/>
                  </a:solidFill>
                </a:rPr>
                <a:t>1</a:t>
              </a:r>
            </a:p>
          </p:txBody>
        </p:sp>
        <p:cxnSp>
          <p:nvCxnSpPr>
            <p:cNvPr id="14" name="Düz Ok Bağlayıcısı 13">
              <a:extLst>
                <a:ext uri="{FF2B5EF4-FFF2-40B4-BE49-F238E27FC236}">
                  <a16:creationId xmlns:a16="http://schemas.microsoft.com/office/drawing/2014/main" id="{C84FF858-0005-6208-3713-75E97643DFED}"/>
                </a:ext>
              </a:extLst>
            </p:cNvPr>
            <p:cNvCxnSpPr>
              <a:cxnSpLocks/>
              <a:stCxn id="8" idx="3"/>
              <a:endCxn id="13" idx="2"/>
            </p:cNvCxnSpPr>
            <p:nvPr/>
          </p:nvCxnSpPr>
          <p:spPr>
            <a:xfrm>
              <a:off x="2612881" y="2421334"/>
              <a:ext cx="868510" cy="13085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FAC5D51F-050A-C85B-691D-9BB52FF88400}"/>
                </a:ext>
              </a:extLst>
            </p:cNvPr>
            <p:cNvSpPr/>
            <p:nvPr/>
          </p:nvSpPr>
          <p:spPr>
            <a:xfrm>
              <a:off x="5536297" y="2949297"/>
              <a:ext cx="1111185" cy="111584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r-TR" dirty="0">
                  <a:solidFill>
                    <a:srgbClr val="FF0000"/>
                  </a:solidFill>
                </a:rPr>
                <a:t>3</a:t>
              </a:r>
            </a:p>
          </p:txBody>
        </p:sp>
        <p:cxnSp>
          <p:nvCxnSpPr>
            <p:cNvPr id="16" name="Düz Ok Bağlayıcısı 15">
              <a:extLst>
                <a:ext uri="{FF2B5EF4-FFF2-40B4-BE49-F238E27FC236}">
                  <a16:creationId xmlns:a16="http://schemas.microsoft.com/office/drawing/2014/main" id="{F14EE71D-7047-6ED8-5B08-FF7CFCF5CD5A}"/>
                </a:ext>
              </a:extLst>
            </p:cNvPr>
            <p:cNvCxnSpPr>
              <a:cxnSpLocks/>
              <a:stCxn id="15" idx="6"/>
              <a:endCxn id="17" idx="1"/>
            </p:cNvCxnSpPr>
            <p:nvPr/>
          </p:nvCxnSpPr>
          <p:spPr>
            <a:xfrm flipV="1">
              <a:off x="6647482" y="3507219"/>
              <a:ext cx="542183" cy="1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17" name="Alt Başlık 2">
              <a:extLst>
                <a:ext uri="{FF2B5EF4-FFF2-40B4-BE49-F238E27FC236}">
                  <a16:creationId xmlns:a16="http://schemas.microsoft.com/office/drawing/2014/main" id="{3D54A92D-C92C-4A08-3FE4-71A2A6F58ABB}"/>
                </a:ext>
              </a:extLst>
            </p:cNvPr>
            <p:cNvSpPr txBox="1">
              <a:spLocks/>
            </p:cNvSpPr>
            <p:nvPr/>
          </p:nvSpPr>
          <p:spPr>
            <a:xfrm>
              <a:off x="7189665" y="3316757"/>
              <a:ext cx="1015551" cy="380924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tr-TR" dirty="0"/>
                <a:t>Çıktı </a:t>
              </a:r>
            </a:p>
          </p:txBody>
        </p:sp>
        <p:sp>
          <p:nvSpPr>
            <p:cNvPr id="18" name="Alt Başlık 2">
              <a:extLst>
                <a:ext uri="{FF2B5EF4-FFF2-40B4-BE49-F238E27FC236}">
                  <a16:creationId xmlns:a16="http://schemas.microsoft.com/office/drawing/2014/main" id="{25E74DBC-ADDC-428A-0BC5-A0BBB6AD91FF}"/>
                </a:ext>
              </a:extLst>
            </p:cNvPr>
            <p:cNvSpPr txBox="1">
              <a:spLocks/>
            </p:cNvSpPr>
            <p:nvPr/>
          </p:nvSpPr>
          <p:spPr>
            <a:xfrm>
              <a:off x="1597330" y="3555054"/>
              <a:ext cx="1015551" cy="380924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tr-TR" dirty="0">
                  <a:solidFill>
                    <a:srgbClr val="FF0000"/>
                  </a:solidFill>
                </a:rPr>
                <a:t>Girdi 2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0AD7EA2B-33CA-4F57-7CBD-46A0BC297CBB}"/>
                </a:ext>
              </a:extLst>
            </p:cNvPr>
            <p:cNvSpPr/>
            <p:nvPr/>
          </p:nvSpPr>
          <p:spPr>
            <a:xfrm>
              <a:off x="3467212" y="3414028"/>
              <a:ext cx="635396" cy="66297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r-TR" dirty="0">
                  <a:solidFill>
                    <a:srgbClr val="FF0000"/>
                  </a:solidFill>
                </a:rPr>
                <a:t>2</a:t>
              </a:r>
            </a:p>
          </p:txBody>
        </p:sp>
        <p:cxnSp>
          <p:nvCxnSpPr>
            <p:cNvPr id="20" name="Düz Ok Bağlayıcısı 19">
              <a:extLst>
                <a:ext uri="{FF2B5EF4-FFF2-40B4-BE49-F238E27FC236}">
                  <a16:creationId xmlns:a16="http://schemas.microsoft.com/office/drawing/2014/main" id="{9370FDD3-3395-BB82-D45F-6E52FDF2C983}"/>
                </a:ext>
              </a:extLst>
            </p:cNvPr>
            <p:cNvCxnSpPr>
              <a:cxnSpLocks/>
              <a:stCxn id="18" idx="3"/>
              <a:endCxn id="19" idx="2"/>
            </p:cNvCxnSpPr>
            <p:nvPr/>
          </p:nvCxnSpPr>
          <p:spPr>
            <a:xfrm>
              <a:off x="2612881" y="3745516"/>
              <a:ext cx="854331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7" name="Düz Ok Bağlayıcısı 26">
              <a:extLst>
                <a:ext uri="{FF2B5EF4-FFF2-40B4-BE49-F238E27FC236}">
                  <a16:creationId xmlns:a16="http://schemas.microsoft.com/office/drawing/2014/main" id="{9C5D59D4-64F6-46DC-474C-4544D25C0E8D}"/>
                </a:ext>
              </a:extLst>
            </p:cNvPr>
            <p:cNvCxnSpPr>
              <a:cxnSpLocks/>
              <a:stCxn id="19" idx="6"/>
              <a:endCxn id="15" idx="2"/>
            </p:cNvCxnSpPr>
            <p:nvPr/>
          </p:nvCxnSpPr>
          <p:spPr>
            <a:xfrm flipV="1">
              <a:off x="4102608" y="3507220"/>
              <a:ext cx="1433689" cy="238296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Alt Başlık 2">
                  <a:extLst>
                    <a:ext uri="{FF2B5EF4-FFF2-40B4-BE49-F238E27FC236}">
                      <a16:creationId xmlns:a16="http://schemas.microsoft.com/office/drawing/2014/main" id="{C6E61ED5-EB9C-2626-2C16-C36F46748815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865924" y="3270162"/>
                  <a:ext cx="1015551" cy="380924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0" indent="0" algn="ctr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None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tr-T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tr-TR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tr-TR" b="0" i="1" smtClean="0">
                                <a:latin typeface="Cambria Math" panose="02040503050406030204" pitchFamily="18" charset="0"/>
                              </a:rPr>
                              <m:t>23</m:t>
                            </m:r>
                          </m:sub>
                        </m:sSub>
                      </m:oMath>
                    </m:oMathPara>
                  </a14:m>
                  <a:endParaRPr lang="tr-TR" dirty="0"/>
                </a:p>
              </p:txBody>
            </p:sp>
          </mc:Choice>
          <mc:Fallback xmlns="">
            <p:sp>
              <p:nvSpPr>
                <p:cNvPr id="28" name="Alt Başlık 2">
                  <a:extLst>
                    <a:ext uri="{FF2B5EF4-FFF2-40B4-BE49-F238E27FC236}">
                      <a16:creationId xmlns:a16="http://schemas.microsoft.com/office/drawing/2014/main" id="{C6E61ED5-EB9C-2626-2C16-C36F4674881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65924" y="3270162"/>
                  <a:ext cx="1015551" cy="380924"/>
                </a:xfrm>
                <a:prstGeom prst="rect">
                  <a:avLst/>
                </a:prstGeom>
                <a:blipFill>
                  <a:blip r:embed="rId4"/>
                  <a:stretch>
                    <a:fillRect b="-12903"/>
                  </a:stretch>
                </a:blipFill>
              </p:spPr>
              <p:txBody>
                <a:bodyPr/>
                <a:lstStyle/>
                <a:p>
                  <a:r>
                    <a:rPr lang="tr-T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546E7790-3515-6848-692C-6B96D0D2BC89}"/>
                </a:ext>
              </a:extLst>
            </p:cNvPr>
            <p:cNvSpPr/>
            <p:nvPr/>
          </p:nvSpPr>
          <p:spPr>
            <a:xfrm>
              <a:off x="5536297" y="4771111"/>
              <a:ext cx="635396" cy="66297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r-TR" dirty="0">
                  <a:solidFill>
                    <a:srgbClr val="FF0000"/>
                  </a:solidFill>
                </a:rPr>
                <a:t>1</a:t>
              </a:r>
            </a:p>
          </p:txBody>
        </p:sp>
        <p:cxnSp>
          <p:nvCxnSpPr>
            <p:cNvPr id="37" name="Düz Ok Bağlayıcısı 36">
              <a:extLst>
                <a:ext uri="{FF2B5EF4-FFF2-40B4-BE49-F238E27FC236}">
                  <a16:creationId xmlns:a16="http://schemas.microsoft.com/office/drawing/2014/main" id="{4ABD0D80-171B-0B2D-8A79-879F90DD9C93}"/>
                </a:ext>
              </a:extLst>
            </p:cNvPr>
            <p:cNvCxnSpPr>
              <a:cxnSpLocks/>
              <a:stCxn id="36" idx="0"/>
              <a:endCxn id="15" idx="4"/>
            </p:cNvCxnSpPr>
            <p:nvPr/>
          </p:nvCxnSpPr>
          <p:spPr>
            <a:xfrm flipV="1">
              <a:off x="5853995" y="4065142"/>
              <a:ext cx="237895" cy="705969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Alt Başlık 2">
                  <a:extLst>
                    <a:ext uri="{FF2B5EF4-FFF2-40B4-BE49-F238E27FC236}">
                      <a16:creationId xmlns:a16="http://schemas.microsoft.com/office/drawing/2014/main" id="{037AA55F-C476-17C0-3817-7CC7BF28963A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5160761" y="4227664"/>
                  <a:ext cx="1015551" cy="380924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0" indent="0" algn="ctr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None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tr-T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tr-TR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tr-TR" b="0" i="1" smtClean="0">
                                <a:latin typeface="Cambria Math" panose="02040503050406030204" pitchFamily="18" charset="0"/>
                              </a:rPr>
                              <m:t>13</m:t>
                            </m:r>
                          </m:sub>
                        </m:sSub>
                      </m:oMath>
                    </m:oMathPara>
                  </a14:m>
                  <a:endParaRPr lang="tr-TR" dirty="0"/>
                </a:p>
              </p:txBody>
            </p:sp>
          </mc:Choice>
          <mc:Fallback xmlns="">
            <p:sp>
              <p:nvSpPr>
                <p:cNvPr id="41" name="Alt Başlık 2">
                  <a:extLst>
                    <a:ext uri="{FF2B5EF4-FFF2-40B4-BE49-F238E27FC236}">
                      <a16:creationId xmlns:a16="http://schemas.microsoft.com/office/drawing/2014/main" id="{037AA55F-C476-17C0-3817-7CC7BF28963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60761" y="4227664"/>
                  <a:ext cx="1015551" cy="380924"/>
                </a:xfrm>
                <a:prstGeom prst="rect">
                  <a:avLst/>
                </a:prstGeom>
                <a:blipFill>
                  <a:blip r:embed="rId5"/>
                  <a:stretch>
                    <a:fillRect b="-12903"/>
                  </a:stretch>
                </a:blipFill>
              </p:spPr>
              <p:txBody>
                <a:bodyPr/>
                <a:lstStyle/>
                <a:p>
                  <a:r>
                    <a:rPr lang="tr-TR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3" name="Alt Başlık 2">
            <a:extLst>
              <a:ext uri="{FF2B5EF4-FFF2-40B4-BE49-F238E27FC236}">
                <a16:creationId xmlns:a16="http://schemas.microsoft.com/office/drawing/2014/main" id="{37ECD780-7C50-9FD4-0631-571E348ACAC2}"/>
              </a:ext>
            </a:extLst>
          </p:cNvPr>
          <p:cNvSpPr txBox="1">
            <a:spLocks/>
          </p:cNvSpPr>
          <p:nvPr/>
        </p:nvSpPr>
        <p:spPr>
          <a:xfrm>
            <a:off x="0" y="5601210"/>
            <a:ext cx="11611429" cy="6006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Calibri" panose="020F0502020204030204" pitchFamily="34" charset="0"/>
              <a:buChar char="∞"/>
            </a:pPr>
            <a:r>
              <a:rPr lang="tr-TR" b="1" dirty="0" err="1"/>
              <a:t>Perceptron</a:t>
            </a:r>
            <a:r>
              <a:rPr lang="tr-TR" b="1" dirty="0"/>
              <a:t> (Algılayıcı): </a:t>
            </a:r>
            <a:r>
              <a:rPr lang="tr-TR" dirty="0"/>
              <a:t>birden fazla girdiyi alarak bir çıktı üretecek şekilde çalışmaktadır.</a:t>
            </a:r>
            <a:endParaRPr lang="tr-TR" b="1" dirty="0"/>
          </a:p>
          <a:p>
            <a:pPr marL="342900" indent="-342900" algn="l">
              <a:buFont typeface="Calibri" panose="020F0502020204030204" pitchFamily="34" charset="0"/>
              <a:buChar char="∞"/>
            </a:pP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539884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93B2367-DAEA-4D1A-B3AC-1D29C63D62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8205216" cy="711200"/>
          </a:xfrm>
        </p:spPr>
        <p:txBody>
          <a:bodyPr>
            <a:noAutofit/>
          </a:bodyPr>
          <a:lstStyle/>
          <a:p>
            <a:pPr algn="l"/>
            <a:r>
              <a:rPr lang="tr-TR" sz="4000" dirty="0">
                <a:solidFill>
                  <a:srgbClr val="5C9138"/>
                </a:solidFill>
              </a:rPr>
              <a:t>Tek Katmanlı Algılayıcı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D0EED8-3E07-4640-ADCA-338C651463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4DF3F-AA60-4655-B0CD-593197322A72}" type="datetime1">
              <a:rPr lang="tr-TR" smtClean="0"/>
              <a:t>26.10.2023</a:t>
            </a:fld>
            <a:endParaRPr lang="tr-T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69EA91-5823-4965-9B7F-625D04953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11690-4018-4631-8FAF-5D3B9C61C26D}" type="slidenum">
              <a:rPr lang="tr-TR" smtClean="0"/>
              <a:t>15</a:t>
            </a:fld>
            <a:endParaRPr lang="tr-T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Alt Başlık 2">
                <a:extLst>
                  <a:ext uri="{FF2B5EF4-FFF2-40B4-BE49-F238E27FC236}">
                    <a16:creationId xmlns:a16="http://schemas.microsoft.com/office/drawing/2014/main" id="{F01AB2CF-5053-CA7B-B60F-327E522DCCD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038799" y="447786"/>
                <a:ext cx="6347014" cy="42681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 algn="l">
                  <a:buFont typeface="Calibri" panose="020F0502020204030204" pitchFamily="34" charset="0"/>
                  <a:buChar char="∞"/>
                </a:pPr>
                <a:r>
                  <a:rPr lang="tr-TR" b="0" dirty="0"/>
                  <a:t>Basit algılayıcının çıktısı matris formunda yazılırsa;</a:t>
                </a:r>
              </a:p>
              <a:p>
                <a:pPr marL="342900" indent="-342900" algn="l">
                  <a:buFont typeface="Calibri" panose="020F0502020204030204" pitchFamily="34" charset="0"/>
                  <a:buChar char="∞"/>
                </a:pPr>
                <a:r>
                  <a:rPr lang="tr-TR" b="0" dirty="0"/>
                  <a:t> </a:t>
                </a:r>
                <a14:m>
                  <m:oMath xmlns:m="http://schemas.openxmlformats.org/officeDocument/2006/math">
                    <m:r>
                      <a:rPr lang="tr-TR" b="0" i="1" smtClean="0">
                        <a:latin typeface="Cambria Math" panose="02040503050406030204" pitchFamily="18" charset="0"/>
                      </a:rPr>
                      <m:t>Ç</m:t>
                    </m:r>
                    <m:r>
                      <a:rPr lang="tr-TR" b="0" i="1" smtClean="0">
                        <a:latin typeface="Cambria Math" panose="02040503050406030204" pitchFamily="18" charset="0"/>
                      </a:rPr>
                      <m:t>𝚤𝑘𝑡𝚤</m:t>
                    </m:r>
                    <m:r>
                      <a:rPr lang="tr-TR" b="0" i="1" smtClean="0">
                        <a:latin typeface="Cambria Math" panose="02040503050406030204" pitchFamily="18" charset="0"/>
                      </a:rPr>
                      <m:t>3=</m:t>
                    </m:r>
                    <m:r>
                      <a:rPr lang="tr-TR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tr-T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tr-T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tr-TR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tr-TR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</m:oMath>
                </a14:m>
                <a:endParaRPr lang="tr-TR" b="0" dirty="0"/>
              </a:p>
              <a:p>
                <a:pPr marL="342900" indent="-342900" algn="l">
                  <a:buFont typeface="Calibri" panose="020F0502020204030204" pitchFamily="34" charset="0"/>
                  <a:buChar char="∞"/>
                </a:pPr>
                <a:endParaRPr lang="tr-TR" b="0" dirty="0"/>
              </a:p>
              <a:p>
                <a:pPr marL="342900" indent="-342900" algn="l">
                  <a:buFont typeface="Calibri" panose="020F0502020204030204" pitchFamily="34" charset="0"/>
                  <a:buChar char="∞"/>
                </a:pPr>
                <a14:m>
                  <m:oMath xmlns:m="http://schemas.openxmlformats.org/officeDocument/2006/math">
                    <m:r>
                      <a:rPr lang="tr-TR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tr-TR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tr-T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tr-TR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tr-T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tr-TR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tr-TR" b="0" i="1" smtClean="0">
                                      <a:latin typeface="Cambria Math" panose="02040503050406030204" pitchFamily="18" charset="0"/>
                                    </a:rPr>
                                    <m:t>13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tr-T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tr-TR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tr-TR" b="0" i="1" smtClean="0">
                                      <a:latin typeface="Cambria Math" panose="02040503050406030204" pitchFamily="18" charset="0"/>
                                    </a:rPr>
                                    <m:t>23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tr-TR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tr-TR" b="0" i="1" smtClean="0">
                        <a:latin typeface="Cambria Math" panose="02040503050406030204" pitchFamily="18" charset="0"/>
                      </a:rPr>
                      <m:t>ğ</m:t>
                    </m:r>
                    <m:r>
                      <a:rPr lang="tr-TR" b="0" i="1" smtClean="0">
                        <a:latin typeface="Cambria Math" panose="02040503050406030204" pitchFamily="18" charset="0"/>
                      </a:rPr>
                      <m:t>𝚤𝑟𝑙𝚤𝑘</m:t>
                    </m:r>
                    <m:r>
                      <a:rPr lang="tr-T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tr-TR" b="0" i="1" smtClean="0">
                        <a:latin typeface="Cambria Math" panose="02040503050406030204" pitchFamily="18" charset="0"/>
                      </a:rPr>
                      <m:t>𝑣𝑒𝑘𝑡</m:t>
                    </m:r>
                    <m:r>
                      <a:rPr lang="tr-TR" b="0" i="1" smtClean="0">
                        <a:latin typeface="Cambria Math" panose="02040503050406030204" pitchFamily="18" charset="0"/>
                      </a:rPr>
                      <m:t>ö</m:t>
                    </m:r>
                    <m:r>
                      <a:rPr lang="tr-TR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tr-TR" b="0" i="1" smtClean="0">
                        <a:latin typeface="Cambria Math" panose="02040503050406030204" pitchFamily="18" charset="0"/>
                      </a:rPr>
                      <m:t>ü ,</m:t>
                    </m:r>
                  </m:oMath>
                </a14:m>
                <a:endParaRPr lang="tr-TR" b="0" i="1" dirty="0">
                  <a:latin typeface="Cambria Math" panose="02040503050406030204" pitchFamily="18" charset="0"/>
                </a:endParaRPr>
              </a:p>
              <a:p>
                <a:pPr marL="342900" indent="-342900" algn="l">
                  <a:buFont typeface="Calibri" panose="020F0502020204030204" pitchFamily="34" charset="0"/>
                  <a:buChar char="∞"/>
                </a:pPr>
                <a:endParaRPr lang="tr-TR" b="0" i="1" dirty="0">
                  <a:latin typeface="Cambria Math" panose="02040503050406030204" pitchFamily="18" charset="0"/>
                </a:endParaRPr>
              </a:p>
              <a:p>
                <a:pPr algn="l"/>
                <a14:m>
                  <m:oMath xmlns:m="http://schemas.openxmlformats.org/officeDocument/2006/math">
                    <m:r>
                      <a:rPr lang="tr-T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tr-TR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tr-TR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tr-TR" b="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tr-T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tr-TR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tr-T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tr-TR" b="0" i="1" smtClean="0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  <m:sub>
                                <m:r>
                                  <a:rPr lang="tr-TR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tr-T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tr-TR" b="0" i="1" smtClean="0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  <m:sub>
                                <m:r>
                                  <a:rPr lang="tr-TR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eqArr>
                      </m:e>
                    </m:d>
                    <m:r>
                      <a:rPr lang="tr-T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tr-TR" b="0" i="1" smtClean="0">
                        <a:latin typeface="Cambria Math" panose="02040503050406030204" pitchFamily="18" charset="0"/>
                      </a:rPr>
                      <m:t>𝑔𝑖𝑟𝑑𝑖</m:t>
                    </m:r>
                    <m:r>
                      <a:rPr lang="tr-T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tr-TR" b="0" i="1" smtClean="0">
                        <a:latin typeface="Cambria Math" panose="02040503050406030204" pitchFamily="18" charset="0"/>
                      </a:rPr>
                      <m:t>𝑣𝑒𝑘𝑡</m:t>
                    </m:r>
                    <m:r>
                      <a:rPr lang="tr-TR" b="0" i="1" smtClean="0">
                        <a:latin typeface="Cambria Math" panose="02040503050406030204" pitchFamily="18" charset="0"/>
                      </a:rPr>
                      <m:t>ö</m:t>
                    </m:r>
                    <m:r>
                      <a:rPr lang="tr-TR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tr-TR" b="0" i="1" smtClean="0">
                        <a:latin typeface="Cambria Math" panose="02040503050406030204" pitchFamily="18" charset="0"/>
                      </a:rPr>
                      <m:t>ü</m:t>
                    </m:r>
                    <m:r>
                      <a:rPr lang="tr-TR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tr-TR" b="0" i="1" smtClean="0">
                        <a:latin typeface="Cambria Math" panose="02040503050406030204" pitchFamily="18" charset="0"/>
                      </a:rPr>
                      <m:t>ü</m:t>
                    </m:r>
                    <m:r>
                      <a:rPr lang="tr-TR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tr-TR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tr-TR" b="0" dirty="0"/>
              </a:p>
            </p:txBody>
          </p:sp>
        </mc:Choice>
        <mc:Fallback>
          <p:sp>
            <p:nvSpPr>
              <p:cNvPr id="12" name="Alt Başlık 2">
                <a:extLst>
                  <a:ext uri="{FF2B5EF4-FFF2-40B4-BE49-F238E27FC236}">
                    <a16:creationId xmlns:a16="http://schemas.microsoft.com/office/drawing/2014/main" id="{F01AB2CF-5053-CA7B-B60F-327E522DCC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8799" y="447786"/>
                <a:ext cx="6347014" cy="4268100"/>
              </a:xfrm>
              <a:prstGeom prst="rect">
                <a:avLst/>
              </a:prstGeom>
              <a:blipFill>
                <a:blip r:embed="rId2"/>
                <a:stretch>
                  <a:fillRect l="-1537" t="-2140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2" name="Grup 41">
            <a:extLst>
              <a:ext uri="{FF2B5EF4-FFF2-40B4-BE49-F238E27FC236}">
                <a16:creationId xmlns:a16="http://schemas.microsoft.com/office/drawing/2014/main" id="{EBB57960-F0DA-6BDA-BBAA-FC77C042EE30}"/>
              </a:ext>
            </a:extLst>
          </p:cNvPr>
          <p:cNvGrpSpPr/>
          <p:nvPr/>
        </p:nvGrpSpPr>
        <p:grpSpPr>
          <a:xfrm>
            <a:off x="0" y="3406829"/>
            <a:ext cx="6607886" cy="3331156"/>
            <a:chOff x="1597330" y="2102931"/>
            <a:chExt cx="6607886" cy="3331156"/>
          </a:xfrm>
        </p:grpSpPr>
        <p:cxnSp>
          <p:nvCxnSpPr>
            <p:cNvPr id="4" name="Düz Ok Bağlayıcısı 3">
              <a:extLst>
                <a:ext uri="{FF2B5EF4-FFF2-40B4-BE49-F238E27FC236}">
                  <a16:creationId xmlns:a16="http://schemas.microsoft.com/office/drawing/2014/main" id="{594CFC75-3830-FB65-22BC-CAF58D0C159C}"/>
                </a:ext>
              </a:extLst>
            </p:cNvPr>
            <p:cNvCxnSpPr>
              <a:cxnSpLocks/>
              <a:stCxn id="13" idx="6"/>
              <a:endCxn id="15" idx="2"/>
            </p:cNvCxnSpPr>
            <p:nvPr/>
          </p:nvCxnSpPr>
          <p:spPr>
            <a:xfrm>
              <a:off x="4116787" y="2434419"/>
              <a:ext cx="1419510" cy="1072801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8" name="Alt Başlık 2">
              <a:extLst>
                <a:ext uri="{FF2B5EF4-FFF2-40B4-BE49-F238E27FC236}">
                  <a16:creationId xmlns:a16="http://schemas.microsoft.com/office/drawing/2014/main" id="{5810D185-2610-4756-E966-7C03D7A22F29}"/>
                </a:ext>
              </a:extLst>
            </p:cNvPr>
            <p:cNvSpPr txBox="1">
              <a:spLocks/>
            </p:cNvSpPr>
            <p:nvPr/>
          </p:nvSpPr>
          <p:spPr>
            <a:xfrm>
              <a:off x="1597330" y="2230872"/>
              <a:ext cx="1015551" cy="380924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tr-TR" dirty="0">
                  <a:solidFill>
                    <a:srgbClr val="FF0000"/>
                  </a:solidFill>
                </a:rPr>
                <a:t>Girdi 1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Alt Başlık 2">
                  <a:extLst>
                    <a:ext uri="{FF2B5EF4-FFF2-40B4-BE49-F238E27FC236}">
                      <a16:creationId xmlns:a16="http://schemas.microsoft.com/office/drawing/2014/main" id="{47E17B02-F7DD-B7A5-529A-280529F7A0ED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012971" y="2185965"/>
                  <a:ext cx="1015551" cy="380924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0" indent="0" algn="ctr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None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tr-T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tr-TR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tr-TR" b="0" i="1" smtClean="0">
                                <a:latin typeface="Cambria Math" panose="02040503050406030204" pitchFamily="18" charset="0"/>
                              </a:rPr>
                              <m:t>13</m:t>
                            </m:r>
                          </m:sub>
                        </m:sSub>
                      </m:oMath>
                    </m:oMathPara>
                  </a14:m>
                  <a:endParaRPr lang="tr-TR" dirty="0"/>
                </a:p>
              </p:txBody>
            </p:sp>
          </mc:Choice>
          <mc:Fallback xmlns="">
            <p:sp>
              <p:nvSpPr>
                <p:cNvPr id="10" name="Alt Başlık 2">
                  <a:extLst>
                    <a:ext uri="{FF2B5EF4-FFF2-40B4-BE49-F238E27FC236}">
                      <a16:creationId xmlns:a16="http://schemas.microsoft.com/office/drawing/2014/main" id="{47E17B02-F7DD-B7A5-529A-280529F7A0E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12971" y="2185965"/>
                  <a:ext cx="1015551" cy="380924"/>
                </a:xfrm>
                <a:prstGeom prst="rect">
                  <a:avLst/>
                </a:prstGeom>
                <a:blipFill>
                  <a:blip r:embed="rId3"/>
                  <a:stretch>
                    <a:fillRect b="-12698"/>
                  </a:stretch>
                </a:blipFill>
              </p:spPr>
              <p:txBody>
                <a:bodyPr/>
                <a:lstStyle/>
                <a:p>
                  <a:r>
                    <a:rPr lang="tr-T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AB52AE7C-03A5-A279-59BF-35CCABCFF67C}"/>
                </a:ext>
              </a:extLst>
            </p:cNvPr>
            <p:cNvSpPr/>
            <p:nvPr/>
          </p:nvSpPr>
          <p:spPr>
            <a:xfrm>
              <a:off x="3481391" y="2102931"/>
              <a:ext cx="635396" cy="66297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r-TR" dirty="0">
                  <a:solidFill>
                    <a:srgbClr val="FF0000"/>
                  </a:solidFill>
                </a:rPr>
                <a:t>1</a:t>
              </a:r>
            </a:p>
          </p:txBody>
        </p:sp>
        <p:cxnSp>
          <p:nvCxnSpPr>
            <p:cNvPr id="14" name="Düz Ok Bağlayıcısı 13">
              <a:extLst>
                <a:ext uri="{FF2B5EF4-FFF2-40B4-BE49-F238E27FC236}">
                  <a16:creationId xmlns:a16="http://schemas.microsoft.com/office/drawing/2014/main" id="{C84FF858-0005-6208-3713-75E97643DFED}"/>
                </a:ext>
              </a:extLst>
            </p:cNvPr>
            <p:cNvCxnSpPr>
              <a:cxnSpLocks/>
              <a:stCxn id="8" idx="3"/>
              <a:endCxn id="13" idx="2"/>
            </p:cNvCxnSpPr>
            <p:nvPr/>
          </p:nvCxnSpPr>
          <p:spPr>
            <a:xfrm>
              <a:off x="2612881" y="2421334"/>
              <a:ext cx="868510" cy="13085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FAC5D51F-050A-C85B-691D-9BB52FF88400}"/>
                </a:ext>
              </a:extLst>
            </p:cNvPr>
            <p:cNvSpPr/>
            <p:nvPr/>
          </p:nvSpPr>
          <p:spPr>
            <a:xfrm>
              <a:off x="5536297" y="2949297"/>
              <a:ext cx="1111185" cy="111584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r-TR" dirty="0">
                  <a:solidFill>
                    <a:srgbClr val="FF0000"/>
                  </a:solidFill>
                </a:rPr>
                <a:t>3</a:t>
              </a:r>
            </a:p>
          </p:txBody>
        </p:sp>
        <p:cxnSp>
          <p:nvCxnSpPr>
            <p:cNvPr id="16" name="Düz Ok Bağlayıcısı 15">
              <a:extLst>
                <a:ext uri="{FF2B5EF4-FFF2-40B4-BE49-F238E27FC236}">
                  <a16:creationId xmlns:a16="http://schemas.microsoft.com/office/drawing/2014/main" id="{F14EE71D-7047-6ED8-5B08-FF7CFCF5CD5A}"/>
                </a:ext>
              </a:extLst>
            </p:cNvPr>
            <p:cNvCxnSpPr>
              <a:cxnSpLocks/>
              <a:stCxn id="15" idx="6"/>
              <a:endCxn id="17" idx="1"/>
            </p:cNvCxnSpPr>
            <p:nvPr/>
          </p:nvCxnSpPr>
          <p:spPr>
            <a:xfrm flipV="1">
              <a:off x="6647482" y="3507219"/>
              <a:ext cx="542183" cy="1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17" name="Alt Başlık 2">
              <a:extLst>
                <a:ext uri="{FF2B5EF4-FFF2-40B4-BE49-F238E27FC236}">
                  <a16:creationId xmlns:a16="http://schemas.microsoft.com/office/drawing/2014/main" id="{3D54A92D-C92C-4A08-3FE4-71A2A6F58ABB}"/>
                </a:ext>
              </a:extLst>
            </p:cNvPr>
            <p:cNvSpPr txBox="1">
              <a:spLocks/>
            </p:cNvSpPr>
            <p:nvPr/>
          </p:nvSpPr>
          <p:spPr>
            <a:xfrm>
              <a:off x="7189665" y="3316757"/>
              <a:ext cx="1015551" cy="380924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tr-TR" dirty="0"/>
                <a:t>Çıktı</a:t>
              </a:r>
            </a:p>
          </p:txBody>
        </p:sp>
        <p:sp>
          <p:nvSpPr>
            <p:cNvPr id="18" name="Alt Başlık 2">
              <a:extLst>
                <a:ext uri="{FF2B5EF4-FFF2-40B4-BE49-F238E27FC236}">
                  <a16:creationId xmlns:a16="http://schemas.microsoft.com/office/drawing/2014/main" id="{25E74DBC-ADDC-428A-0BC5-A0BBB6AD91FF}"/>
                </a:ext>
              </a:extLst>
            </p:cNvPr>
            <p:cNvSpPr txBox="1">
              <a:spLocks/>
            </p:cNvSpPr>
            <p:nvPr/>
          </p:nvSpPr>
          <p:spPr>
            <a:xfrm>
              <a:off x="1597330" y="3555054"/>
              <a:ext cx="1015551" cy="380924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tr-TR" dirty="0">
                  <a:solidFill>
                    <a:srgbClr val="FF0000"/>
                  </a:solidFill>
                </a:rPr>
                <a:t>Girdi 2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0AD7EA2B-33CA-4F57-7CBD-46A0BC297CBB}"/>
                </a:ext>
              </a:extLst>
            </p:cNvPr>
            <p:cNvSpPr/>
            <p:nvPr/>
          </p:nvSpPr>
          <p:spPr>
            <a:xfrm>
              <a:off x="3467212" y="3414028"/>
              <a:ext cx="635396" cy="66297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r-TR" dirty="0">
                  <a:solidFill>
                    <a:srgbClr val="FF0000"/>
                  </a:solidFill>
                </a:rPr>
                <a:t>2</a:t>
              </a:r>
            </a:p>
          </p:txBody>
        </p:sp>
        <p:cxnSp>
          <p:nvCxnSpPr>
            <p:cNvPr id="20" name="Düz Ok Bağlayıcısı 19">
              <a:extLst>
                <a:ext uri="{FF2B5EF4-FFF2-40B4-BE49-F238E27FC236}">
                  <a16:creationId xmlns:a16="http://schemas.microsoft.com/office/drawing/2014/main" id="{9370FDD3-3395-BB82-D45F-6E52FDF2C983}"/>
                </a:ext>
              </a:extLst>
            </p:cNvPr>
            <p:cNvCxnSpPr>
              <a:cxnSpLocks/>
              <a:stCxn id="18" idx="3"/>
              <a:endCxn id="19" idx="2"/>
            </p:cNvCxnSpPr>
            <p:nvPr/>
          </p:nvCxnSpPr>
          <p:spPr>
            <a:xfrm>
              <a:off x="2612881" y="3745516"/>
              <a:ext cx="854331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7" name="Düz Ok Bağlayıcısı 26">
              <a:extLst>
                <a:ext uri="{FF2B5EF4-FFF2-40B4-BE49-F238E27FC236}">
                  <a16:creationId xmlns:a16="http://schemas.microsoft.com/office/drawing/2014/main" id="{9C5D59D4-64F6-46DC-474C-4544D25C0E8D}"/>
                </a:ext>
              </a:extLst>
            </p:cNvPr>
            <p:cNvCxnSpPr>
              <a:cxnSpLocks/>
              <a:stCxn id="19" idx="6"/>
              <a:endCxn id="15" idx="2"/>
            </p:cNvCxnSpPr>
            <p:nvPr/>
          </p:nvCxnSpPr>
          <p:spPr>
            <a:xfrm flipV="1">
              <a:off x="4102608" y="3507220"/>
              <a:ext cx="1433689" cy="238296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Alt Başlık 2">
                  <a:extLst>
                    <a:ext uri="{FF2B5EF4-FFF2-40B4-BE49-F238E27FC236}">
                      <a16:creationId xmlns:a16="http://schemas.microsoft.com/office/drawing/2014/main" id="{C6E61ED5-EB9C-2626-2C16-C36F46748815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865924" y="3270162"/>
                  <a:ext cx="1015551" cy="380924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0" indent="0" algn="ctr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None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tr-T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tr-TR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tr-TR" b="0" i="1" smtClean="0">
                                <a:latin typeface="Cambria Math" panose="02040503050406030204" pitchFamily="18" charset="0"/>
                              </a:rPr>
                              <m:t>23</m:t>
                            </m:r>
                          </m:sub>
                        </m:sSub>
                      </m:oMath>
                    </m:oMathPara>
                  </a14:m>
                  <a:endParaRPr lang="tr-TR" dirty="0"/>
                </a:p>
              </p:txBody>
            </p:sp>
          </mc:Choice>
          <mc:Fallback xmlns="">
            <p:sp>
              <p:nvSpPr>
                <p:cNvPr id="28" name="Alt Başlık 2">
                  <a:extLst>
                    <a:ext uri="{FF2B5EF4-FFF2-40B4-BE49-F238E27FC236}">
                      <a16:creationId xmlns:a16="http://schemas.microsoft.com/office/drawing/2014/main" id="{C6E61ED5-EB9C-2626-2C16-C36F4674881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65924" y="3270162"/>
                  <a:ext cx="1015551" cy="380924"/>
                </a:xfrm>
                <a:prstGeom prst="rect">
                  <a:avLst/>
                </a:prstGeom>
                <a:blipFill>
                  <a:blip r:embed="rId4"/>
                  <a:stretch>
                    <a:fillRect b="-12698"/>
                  </a:stretch>
                </a:blipFill>
              </p:spPr>
              <p:txBody>
                <a:bodyPr/>
                <a:lstStyle/>
                <a:p>
                  <a:r>
                    <a:rPr lang="tr-T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546E7790-3515-6848-692C-6B96D0D2BC89}"/>
                </a:ext>
              </a:extLst>
            </p:cNvPr>
            <p:cNvSpPr/>
            <p:nvPr/>
          </p:nvSpPr>
          <p:spPr>
            <a:xfrm>
              <a:off x="5536297" y="4771111"/>
              <a:ext cx="635396" cy="66297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r-TR" dirty="0">
                  <a:solidFill>
                    <a:srgbClr val="FF0000"/>
                  </a:solidFill>
                </a:rPr>
                <a:t>1</a:t>
              </a:r>
            </a:p>
          </p:txBody>
        </p:sp>
        <p:cxnSp>
          <p:nvCxnSpPr>
            <p:cNvPr id="37" name="Düz Ok Bağlayıcısı 36">
              <a:extLst>
                <a:ext uri="{FF2B5EF4-FFF2-40B4-BE49-F238E27FC236}">
                  <a16:creationId xmlns:a16="http://schemas.microsoft.com/office/drawing/2014/main" id="{4ABD0D80-171B-0B2D-8A79-879F90DD9C93}"/>
                </a:ext>
              </a:extLst>
            </p:cNvPr>
            <p:cNvCxnSpPr>
              <a:cxnSpLocks/>
              <a:stCxn id="36" idx="0"/>
              <a:endCxn id="15" idx="4"/>
            </p:cNvCxnSpPr>
            <p:nvPr/>
          </p:nvCxnSpPr>
          <p:spPr>
            <a:xfrm flipV="1">
              <a:off x="5853995" y="4065142"/>
              <a:ext cx="237895" cy="705969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Alt Başlık 2">
                  <a:extLst>
                    <a:ext uri="{FF2B5EF4-FFF2-40B4-BE49-F238E27FC236}">
                      <a16:creationId xmlns:a16="http://schemas.microsoft.com/office/drawing/2014/main" id="{037AA55F-C476-17C0-3817-7CC7BF28963A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5160761" y="4227664"/>
                  <a:ext cx="1015551" cy="380924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0" indent="0" algn="ctr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None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tr-T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tr-TR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tr-TR" b="0" i="1" smtClean="0">
                                <a:latin typeface="Cambria Math" panose="02040503050406030204" pitchFamily="18" charset="0"/>
                              </a:rPr>
                              <m:t>13</m:t>
                            </m:r>
                          </m:sub>
                        </m:sSub>
                      </m:oMath>
                    </m:oMathPara>
                  </a14:m>
                  <a:endParaRPr lang="tr-TR" dirty="0"/>
                </a:p>
              </p:txBody>
            </p:sp>
          </mc:Choice>
          <mc:Fallback xmlns="">
            <p:sp>
              <p:nvSpPr>
                <p:cNvPr id="41" name="Alt Başlık 2">
                  <a:extLst>
                    <a:ext uri="{FF2B5EF4-FFF2-40B4-BE49-F238E27FC236}">
                      <a16:creationId xmlns:a16="http://schemas.microsoft.com/office/drawing/2014/main" id="{037AA55F-C476-17C0-3817-7CC7BF28963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60761" y="4227664"/>
                  <a:ext cx="1015551" cy="380924"/>
                </a:xfrm>
                <a:prstGeom prst="rect">
                  <a:avLst/>
                </a:prstGeom>
                <a:blipFill>
                  <a:blip r:embed="rId5"/>
                  <a:stretch>
                    <a:fillRect b="-12698"/>
                  </a:stretch>
                </a:blipFill>
              </p:spPr>
              <p:txBody>
                <a:bodyPr/>
                <a:lstStyle/>
                <a:p>
                  <a:r>
                    <a:rPr lang="tr-TR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3133096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93B2367-DAEA-4D1A-B3AC-1D29C63D62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8205216" cy="711200"/>
          </a:xfrm>
        </p:spPr>
        <p:txBody>
          <a:bodyPr>
            <a:noAutofit/>
          </a:bodyPr>
          <a:lstStyle/>
          <a:p>
            <a:pPr algn="l"/>
            <a:r>
              <a:rPr lang="tr-TR" sz="4000" dirty="0">
                <a:solidFill>
                  <a:srgbClr val="5C9138"/>
                </a:solidFill>
              </a:rPr>
              <a:t>Tek Katmanlı Algılayıcı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D0EED8-3E07-4640-ADCA-338C651463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4DF3F-AA60-4655-B0CD-593197322A72}" type="datetime1">
              <a:rPr lang="tr-TR" smtClean="0"/>
              <a:t>26.10.2023</a:t>
            </a:fld>
            <a:endParaRPr lang="tr-T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69EA91-5823-4965-9B7F-625D04953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11690-4018-4631-8FAF-5D3B9C61C26D}" type="slidenum">
              <a:rPr lang="tr-TR" smtClean="0"/>
              <a:t>16</a:t>
            </a:fld>
            <a:endParaRPr lang="tr-TR"/>
          </a:p>
        </p:txBody>
      </p:sp>
      <p:sp>
        <p:nvSpPr>
          <p:cNvPr id="8" name="Alt Başlık 2">
            <a:extLst>
              <a:ext uri="{FF2B5EF4-FFF2-40B4-BE49-F238E27FC236}">
                <a16:creationId xmlns:a16="http://schemas.microsoft.com/office/drawing/2014/main" id="{5810D185-2610-4756-E966-7C03D7A22F29}"/>
              </a:ext>
            </a:extLst>
          </p:cNvPr>
          <p:cNvSpPr txBox="1">
            <a:spLocks/>
          </p:cNvSpPr>
          <p:nvPr/>
        </p:nvSpPr>
        <p:spPr>
          <a:xfrm>
            <a:off x="0" y="3534770"/>
            <a:ext cx="1015551" cy="38092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tr-TR" dirty="0">
                <a:solidFill>
                  <a:srgbClr val="FF0000"/>
                </a:solidFill>
              </a:rPr>
              <a:t>Girdi 1</a:t>
            </a:r>
          </a:p>
        </p:txBody>
      </p:sp>
      <p:sp>
        <p:nvSpPr>
          <p:cNvPr id="18" name="Alt Başlık 2">
            <a:extLst>
              <a:ext uri="{FF2B5EF4-FFF2-40B4-BE49-F238E27FC236}">
                <a16:creationId xmlns:a16="http://schemas.microsoft.com/office/drawing/2014/main" id="{25E74DBC-ADDC-428A-0BC5-A0BBB6AD91FF}"/>
              </a:ext>
            </a:extLst>
          </p:cNvPr>
          <p:cNvSpPr txBox="1">
            <a:spLocks/>
          </p:cNvSpPr>
          <p:nvPr/>
        </p:nvSpPr>
        <p:spPr>
          <a:xfrm>
            <a:off x="0" y="4858952"/>
            <a:ext cx="1015551" cy="38092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tr-TR" dirty="0">
                <a:solidFill>
                  <a:srgbClr val="FF0000"/>
                </a:solidFill>
              </a:rPr>
              <a:t>Girdi 2</a:t>
            </a:r>
          </a:p>
        </p:txBody>
      </p:sp>
      <p:pic>
        <p:nvPicPr>
          <p:cNvPr id="7" name="Resim 6" descr="metin içeren bir resim&#10;&#10;Açıklama otomatik olarak oluşturuldu">
            <a:extLst>
              <a:ext uri="{FF2B5EF4-FFF2-40B4-BE49-F238E27FC236}">
                <a16:creationId xmlns:a16="http://schemas.microsoft.com/office/drawing/2014/main" id="{0474C10F-3DCA-282D-5C6B-0B4B527E13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0555" y="272121"/>
            <a:ext cx="4891692" cy="4530728"/>
          </a:xfrm>
          <a:prstGeom prst="rect">
            <a:avLst/>
          </a:prstGeom>
        </p:spPr>
      </p:pic>
      <p:grpSp>
        <p:nvGrpSpPr>
          <p:cNvPr id="47" name="Grup 46">
            <a:extLst>
              <a:ext uri="{FF2B5EF4-FFF2-40B4-BE49-F238E27FC236}">
                <a16:creationId xmlns:a16="http://schemas.microsoft.com/office/drawing/2014/main" id="{ADA7A2C1-4E38-8395-D4AC-5EEEDDDA91FA}"/>
              </a:ext>
            </a:extLst>
          </p:cNvPr>
          <p:cNvGrpSpPr/>
          <p:nvPr/>
        </p:nvGrpSpPr>
        <p:grpSpPr>
          <a:xfrm>
            <a:off x="1015551" y="3406829"/>
            <a:ext cx="7150069" cy="3331156"/>
            <a:chOff x="1015551" y="3406829"/>
            <a:chExt cx="7150069" cy="3331156"/>
          </a:xfrm>
        </p:grpSpPr>
        <p:cxnSp>
          <p:nvCxnSpPr>
            <p:cNvPr id="4" name="Düz Ok Bağlayıcısı 3">
              <a:extLst>
                <a:ext uri="{FF2B5EF4-FFF2-40B4-BE49-F238E27FC236}">
                  <a16:creationId xmlns:a16="http://schemas.microsoft.com/office/drawing/2014/main" id="{594CFC75-3830-FB65-22BC-CAF58D0C159C}"/>
                </a:ext>
              </a:extLst>
            </p:cNvPr>
            <p:cNvCxnSpPr>
              <a:cxnSpLocks/>
              <a:stCxn id="13" idx="6"/>
              <a:endCxn id="15" idx="2"/>
            </p:cNvCxnSpPr>
            <p:nvPr/>
          </p:nvCxnSpPr>
          <p:spPr>
            <a:xfrm>
              <a:off x="2519457" y="3738317"/>
              <a:ext cx="1419510" cy="1072801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Alt Başlık 2">
                  <a:extLst>
                    <a:ext uri="{FF2B5EF4-FFF2-40B4-BE49-F238E27FC236}">
                      <a16:creationId xmlns:a16="http://schemas.microsoft.com/office/drawing/2014/main" id="{47E17B02-F7DD-B7A5-529A-280529F7A0ED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2415641" y="3489863"/>
                  <a:ext cx="1015551" cy="380924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0" indent="0" algn="ctr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None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tr-T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tr-TR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tr-TR" b="0" i="1" smtClean="0">
                                <a:latin typeface="Cambria Math" panose="02040503050406030204" pitchFamily="18" charset="0"/>
                              </a:rPr>
                              <m:t>13</m:t>
                            </m:r>
                          </m:sub>
                        </m:sSub>
                      </m:oMath>
                    </m:oMathPara>
                  </a14:m>
                  <a:endParaRPr lang="tr-TR" dirty="0"/>
                </a:p>
              </p:txBody>
            </p:sp>
          </mc:Choice>
          <mc:Fallback xmlns="">
            <p:sp>
              <p:nvSpPr>
                <p:cNvPr id="10" name="Alt Başlık 2">
                  <a:extLst>
                    <a:ext uri="{FF2B5EF4-FFF2-40B4-BE49-F238E27FC236}">
                      <a16:creationId xmlns:a16="http://schemas.microsoft.com/office/drawing/2014/main" id="{47E17B02-F7DD-B7A5-529A-280529F7A0E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15641" y="3489863"/>
                  <a:ext cx="1015551" cy="380924"/>
                </a:xfrm>
                <a:prstGeom prst="rect">
                  <a:avLst/>
                </a:prstGeom>
                <a:blipFill>
                  <a:blip r:embed="rId3"/>
                  <a:stretch>
                    <a:fillRect b="-12698"/>
                  </a:stretch>
                </a:blipFill>
              </p:spPr>
              <p:txBody>
                <a:bodyPr/>
                <a:lstStyle/>
                <a:p>
                  <a:r>
                    <a:rPr lang="tr-T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AB52AE7C-03A5-A279-59BF-35CCABCFF67C}"/>
                </a:ext>
              </a:extLst>
            </p:cNvPr>
            <p:cNvSpPr/>
            <p:nvPr/>
          </p:nvSpPr>
          <p:spPr>
            <a:xfrm>
              <a:off x="1884061" y="3406829"/>
              <a:ext cx="635396" cy="66297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r-TR" dirty="0">
                  <a:solidFill>
                    <a:srgbClr val="FF0000"/>
                  </a:solidFill>
                </a:rPr>
                <a:t>1</a:t>
              </a:r>
            </a:p>
          </p:txBody>
        </p:sp>
        <p:cxnSp>
          <p:nvCxnSpPr>
            <p:cNvPr id="14" name="Düz Ok Bağlayıcısı 13">
              <a:extLst>
                <a:ext uri="{FF2B5EF4-FFF2-40B4-BE49-F238E27FC236}">
                  <a16:creationId xmlns:a16="http://schemas.microsoft.com/office/drawing/2014/main" id="{C84FF858-0005-6208-3713-75E97643DFED}"/>
                </a:ext>
              </a:extLst>
            </p:cNvPr>
            <p:cNvCxnSpPr>
              <a:cxnSpLocks/>
              <a:stCxn id="8" idx="3"/>
              <a:endCxn id="13" idx="2"/>
            </p:cNvCxnSpPr>
            <p:nvPr/>
          </p:nvCxnSpPr>
          <p:spPr>
            <a:xfrm>
              <a:off x="1015551" y="3725232"/>
              <a:ext cx="868510" cy="13085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FAC5D51F-050A-C85B-691D-9BB52FF88400}"/>
                </a:ext>
              </a:extLst>
            </p:cNvPr>
            <p:cNvSpPr/>
            <p:nvPr/>
          </p:nvSpPr>
          <p:spPr>
            <a:xfrm>
              <a:off x="3938967" y="4253195"/>
              <a:ext cx="1111185" cy="111584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r-TR" dirty="0">
                  <a:solidFill>
                    <a:srgbClr val="FF0000"/>
                  </a:solidFill>
                </a:rPr>
                <a:t>3</a:t>
              </a:r>
            </a:p>
          </p:txBody>
        </p:sp>
        <p:cxnSp>
          <p:nvCxnSpPr>
            <p:cNvPr id="16" name="Düz Ok Bağlayıcısı 15">
              <a:extLst>
                <a:ext uri="{FF2B5EF4-FFF2-40B4-BE49-F238E27FC236}">
                  <a16:creationId xmlns:a16="http://schemas.microsoft.com/office/drawing/2014/main" id="{F14EE71D-7047-6ED8-5B08-FF7CFCF5CD5A}"/>
                </a:ext>
              </a:extLst>
            </p:cNvPr>
            <p:cNvCxnSpPr>
              <a:cxnSpLocks/>
              <a:stCxn id="11" idx="3"/>
            </p:cNvCxnSpPr>
            <p:nvPr/>
          </p:nvCxnSpPr>
          <p:spPr>
            <a:xfrm>
              <a:off x="6607886" y="4794581"/>
              <a:ext cx="61841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17" name="Alt Başlık 2">
              <a:extLst>
                <a:ext uri="{FF2B5EF4-FFF2-40B4-BE49-F238E27FC236}">
                  <a16:creationId xmlns:a16="http://schemas.microsoft.com/office/drawing/2014/main" id="{3D54A92D-C92C-4A08-3FE4-71A2A6F58ABB}"/>
                </a:ext>
              </a:extLst>
            </p:cNvPr>
            <p:cNvSpPr txBox="1">
              <a:spLocks/>
            </p:cNvSpPr>
            <p:nvPr/>
          </p:nvSpPr>
          <p:spPr>
            <a:xfrm>
              <a:off x="7150069" y="4574060"/>
              <a:ext cx="1015551" cy="380924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tr-TR" dirty="0"/>
                <a:t>Çıktı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0AD7EA2B-33CA-4F57-7CBD-46A0BC297CBB}"/>
                </a:ext>
              </a:extLst>
            </p:cNvPr>
            <p:cNvSpPr/>
            <p:nvPr/>
          </p:nvSpPr>
          <p:spPr>
            <a:xfrm>
              <a:off x="1869882" y="4717926"/>
              <a:ext cx="635396" cy="66297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r-TR" dirty="0">
                  <a:solidFill>
                    <a:srgbClr val="FF0000"/>
                  </a:solidFill>
                </a:rPr>
                <a:t>2</a:t>
              </a:r>
            </a:p>
          </p:txBody>
        </p:sp>
        <p:cxnSp>
          <p:nvCxnSpPr>
            <p:cNvPr id="20" name="Düz Ok Bağlayıcısı 19">
              <a:extLst>
                <a:ext uri="{FF2B5EF4-FFF2-40B4-BE49-F238E27FC236}">
                  <a16:creationId xmlns:a16="http://schemas.microsoft.com/office/drawing/2014/main" id="{9370FDD3-3395-BB82-D45F-6E52FDF2C983}"/>
                </a:ext>
              </a:extLst>
            </p:cNvPr>
            <p:cNvCxnSpPr>
              <a:cxnSpLocks/>
              <a:stCxn id="18" idx="3"/>
              <a:endCxn id="19" idx="2"/>
            </p:cNvCxnSpPr>
            <p:nvPr/>
          </p:nvCxnSpPr>
          <p:spPr>
            <a:xfrm>
              <a:off x="1015551" y="5049414"/>
              <a:ext cx="854331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7" name="Düz Ok Bağlayıcısı 26">
              <a:extLst>
                <a:ext uri="{FF2B5EF4-FFF2-40B4-BE49-F238E27FC236}">
                  <a16:creationId xmlns:a16="http://schemas.microsoft.com/office/drawing/2014/main" id="{9C5D59D4-64F6-46DC-474C-4544D25C0E8D}"/>
                </a:ext>
              </a:extLst>
            </p:cNvPr>
            <p:cNvCxnSpPr>
              <a:cxnSpLocks/>
              <a:stCxn id="19" idx="6"/>
              <a:endCxn id="15" idx="2"/>
            </p:cNvCxnSpPr>
            <p:nvPr/>
          </p:nvCxnSpPr>
          <p:spPr>
            <a:xfrm flipV="1">
              <a:off x="2505278" y="4811118"/>
              <a:ext cx="1433689" cy="238296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Alt Başlık 2">
                  <a:extLst>
                    <a:ext uri="{FF2B5EF4-FFF2-40B4-BE49-F238E27FC236}">
                      <a16:creationId xmlns:a16="http://schemas.microsoft.com/office/drawing/2014/main" id="{C6E61ED5-EB9C-2626-2C16-C36F46748815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2268594" y="4574060"/>
                  <a:ext cx="1015551" cy="380924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0" indent="0" algn="ctr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None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tr-T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tr-TR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tr-TR" b="0" i="1" smtClean="0">
                                <a:latin typeface="Cambria Math" panose="02040503050406030204" pitchFamily="18" charset="0"/>
                              </a:rPr>
                              <m:t>23</m:t>
                            </m:r>
                          </m:sub>
                        </m:sSub>
                      </m:oMath>
                    </m:oMathPara>
                  </a14:m>
                  <a:endParaRPr lang="tr-TR" dirty="0"/>
                </a:p>
              </p:txBody>
            </p:sp>
          </mc:Choice>
          <mc:Fallback xmlns="">
            <p:sp>
              <p:nvSpPr>
                <p:cNvPr id="28" name="Alt Başlık 2">
                  <a:extLst>
                    <a:ext uri="{FF2B5EF4-FFF2-40B4-BE49-F238E27FC236}">
                      <a16:creationId xmlns:a16="http://schemas.microsoft.com/office/drawing/2014/main" id="{C6E61ED5-EB9C-2626-2C16-C36F4674881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68594" y="4574060"/>
                  <a:ext cx="1015551" cy="380924"/>
                </a:xfrm>
                <a:prstGeom prst="rect">
                  <a:avLst/>
                </a:prstGeom>
                <a:blipFill>
                  <a:blip r:embed="rId4"/>
                  <a:stretch>
                    <a:fillRect b="-12698"/>
                  </a:stretch>
                </a:blipFill>
              </p:spPr>
              <p:txBody>
                <a:bodyPr/>
                <a:lstStyle/>
                <a:p>
                  <a:r>
                    <a:rPr lang="tr-T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546E7790-3515-6848-692C-6B96D0D2BC89}"/>
                </a:ext>
              </a:extLst>
            </p:cNvPr>
            <p:cNvSpPr/>
            <p:nvPr/>
          </p:nvSpPr>
          <p:spPr>
            <a:xfrm>
              <a:off x="3938967" y="6075009"/>
              <a:ext cx="635396" cy="66297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r-TR" dirty="0">
                  <a:solidFill>
                    <a:srgbClr val="FF0000"/>
                  </a:solidFill>
                </a:rPr>
                <a:t>1</a:t>
              </a:r>
            </a:p>
          </p:txBody>
        </p:sp>
        <p:cxnSp>
          <p:nvCxnSpPr>
            <p:cNvPr id="37" name="Düz Ok Bağlayıcısı 36">
              <a:extLst>
                <a:ext uri="{FF2B5EF4-FFF2-40B4-BE49-F238E27FC236}">
                  <a16:creationId xmlns:a16="http://schemas.microsoft.com/office/drawing/2014/main" id="{4ABD0D80-171B-0B2D-8A79-879F90DD9C93}"/>
                </a:ext>
              </a:extLst>
            </p:cNvPr>
            <p:cNvCxnSpPr>
              <a:cxnSpLocks/>
              <a:stCxn id="36" idx="0"/>
              <a:endCxn id="15" idx="4"/>
            </p:cNvCxnSpPr>
            <p:nvPr/>
          </p:nvCxnSpPr>
          <p:spPr>
            <a:xfrm flipV="1">
              <a:off x="4256665" y="5369040"/>
              <a:ext cx="237895" cy="705969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Alt Başlık 2">
                  <a:extLst>
                    <a:ext uri="{FF2B5EF4-FFF2-40B4-BE49-F238E27FC236}">
                      <a16:creationId xmlns:a16="http://schemas.microsoft.com/office/drawing/2014/main" id="{037AA55F-C476-17C0-3817-7CC7BF28963A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563431" y="5531562"/>
                  <a:ext cx="1015551" cy="380924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0" indent="0" algn="ctr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None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tr-T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tr-TR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tr-TR" b="0" i="1" smtClean="0">
                                <a:latin typeface="Cambria Math" panose="02040503050406030204" pitchFamily="18" charset="0"/>
                              </a:rPr>
                              <m:t>13</m:t>
                            </m:r>
                          </m:sub>
                        </m:sSub>
                      </m:oMath>
                    </m:oMathPara>
                  </a14:m>
                  <a:endParaRPr lang="tr-TR" dirty="0"/>
                </a:p>
              </p:txBody>
            </p:sp>
          </mc:Choice>
          <mc:Fallback xmlns="">
            <p:sp>
              <p:nvSpPr>
                <p:cNvPr id="41" name="Alt Başlık 2">
                  <a:extLst>
                    <a:ext uri="{FF2B5EF4-FFF2-40B4-BE49-F238E27FC236}">
                      <a16:creationId xmlns:a16="http://schemas.microsoft.com/office/drawing/2014/main" id="{037AA55F-C476-17C0-3817-7CC7BF28963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63431" y="5531562"/>
                  <a:ext cx="1015551" cy="380924"/>
                </a:xfrm>
                <a:prstGeom prst="rect">
                  <a:avLst/>
                </a:prstGeom>
                <a:blipFill>
                  <a:blip r:embed="rId5"/>
                  <a:stretch>
                    <a:fillRect b="-12698"/>
                  </a:stretch>
                </a:blipFill>
              </p:spPr>
              <p:txBody>
                <a:bodyPr/>
                <a:lstStyle/>
                <a:p>
                  <a:r>
                    <a:rPr lang="tr-T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" name="Dikdörtgen 10">
              <a:extLst>
                <a:ext uri="{FF2B5EF4-FFF2-40B4-BE49-F238E27FC236}">
                  <a16:creationId xmlns:a16="http://schemas.microsoft.com/office/drawing/2014/main" id="{83B3986F-AEF7-0833-CAF6-3E7396B6C645}"/>
                </a:ext>
              </a:extLst>
            </p:cNvPr>
            <p:cNvSpPr/>
            <p:nvPr/>
          </p:nvSpPr>
          <p:spPr>
            <a:xfrm>
              <a:off x="5592335" y="4539748"/>
              <a:ext cx="1015551" cy="50966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cxnSp>
          <p:nvCxnSpPr>
            <p:cNvPr id="25" name="Düz Ok Bağlayıcısı 24">
              <a:extLst>
                <a:ext uri="{FF2B5EF4-FFF2-40B4-BE49-F238E27FC236}">
                  <a16:creationId xmlns:a16="http://schemas.microsoft.com/office/drawing/2014/main" id="{B2CC86CB-D522-7106-94BD-F8AA398A3FC5}"/>
                </a:ext>
              </a:extLst>
            </p:cNvPr>
            <p:cNvCxnSpPr>
              <a:cxnSpLocks/>
              <a:stCxn id="15" idx="6"/>
              <a:endCxn id="11" idx="1"/>
            </p:cNvCxnSpPr>
            <p:nvPr/>
          </p:nvCxnSpPr>
          <p:spPr>
            <a:xfrm flipV="1">
              <a:off x="5050152" y="4794581"/>
              <a:ext cx="542183" cy="1653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Metin kutusu 30">
                  <a:extLst>
                    <a:ext uri="{FF2B5EF4-FFF2-40B4-BE49-F238E27FC236}">
                      <a16:creationId xmlns:a16="http://schemas.microsoft.com/office/drawing/2014/main" id="{DB064DDB-50C5-E8EA-810E-64971938C5FD}"/>
                    </a:ext>
                  </a:extLst>
                </p:cNvPr>
                <p:cNvSpPr txBox="1"/>
                <p:nvPr/>
              </p:nvSpPr>
              <p:spPr>
                <a:xfrm>
                  <a:off x="5579423" y="4613495"/>
                  <a:ext cx="95731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𝑁𝐸𝑇</m:t>
                        </m:r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3)</m:t>
                        </m:r>
                      </m:oMath>
                    </m:oMathPara>
                  </a14:m>
                  <a:endParaRPr lang="tr-TR" dirty="0"/>
                </a:p>
              </p:txBody>
            </p:sp>
          </mc:Choice>
          <mc:Fallback xmlns="">
            <p:sp>
              <p:nvSpPr>
                <p:cNvPr id="31" name="Metin kutusu 30">
                  <a:extLst>
                    <a:ext uri="{FF2B5EF4-FFF2-40B4-BE49-F238E27FC236}">
                      <a16:creationId xmlns:a16="http://schemas.microsoft.com/office/drawing/2014/main" id="{DB064DDB-50C5-E8EA-810E-64971938C5F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79423" y="4613495"/>
                  <a:ext cx="957313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8280" t="-2222" r="-8917" b="-35556"/>
                  </a:stretch>
                </a:blipFill>
              </p:spPr>
              <p:txBody>
                <a:bodyPr/>
                <a:lstStyle/>
                <a:p>
                  <a:r>
                    <a:rPr lang="tr-T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Metin kutusu 39">
                  <a:extLst>
                    <a:ext uri="{FF2B5EF4-FFF2-40B4-BE49-F238E27FC236}">
                      <a16:creationId xmlns:a16="http://schemas.microsoft.com/office/drawing/2014/main" id="{F51FE945-5DBE-3BEE-5F60-EE37EF862FCB}"/>
                    </a:ext>
                  </a:extLst>
                </p:cNvPr>
                <p:cNvSpPr txBox="1"/>
                <p:nvPr/>
              </p:nvSpPr>
              <p:spPr>
                <a:xfrm>
                  <a:off x="5988534" y="5655272"/>
                  <a:ext cx="21493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oMath>
                    </m:oMathPara>
                  </a14:m>
                  <a:endParaRPr lang="tr-TR" dirty="0"/>
                </a:p>
              </p:txBody>
            </p:sp>
          </mc:Choice>
          <mc:Fallback xmlns="">
            <p:sp>
              <p:nvSpPr>
                <p:cNvPr id="40" name="Metin kutusu 39">
                  <a:extLst>
                    <a:ext uri="{FF2B5EF4-FFF2-40B4-BE49-F238E27FC236}">
                      <a16:creationId xmlns:a16="http://schemas.microsoft.com/office/drawing/2014/main" id="{F51FE945-5DBE-3BEE-5F60-EE37EF862FC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88534" y="5655272"/>
                  <a:ext cx="214931" cy="276999"/>
                </a:xfrm>
                <a:prstGeom prst="rect">
                  <a:avLst/>
                </a:prstGeom>
                <a:blipFill>
                  <a:blip r:embed="rId7"/>
                  <a:stretch>
                    <a:fillRect l="-36111" r="-33333" b="-33333"/>
                  </a:stretch>
                </a:blipFill>
              </p:spPr>
              <p:txBody>
                <a:bodyPr/>
                <a:lstStyle/>
                <a:p>
                  <a:r>
                    <a:rPr lang="tr-T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3" name="Düz Ok Bağlayıcısı 42">
              <a:extLst>
                <a:ext uri="{FF2B5EF4-FFF2-40B4-BE49-F238E27FC236}">
                  <a16:creationId xmlns:a16="http://schemas.microsoft.com/office/drawing/2014/main" id="{6D514E6A-83E6-014F-6A64-6660CFE507C2}"/>
                </a:ext>
              </a:extLst>
            </p:cNvPr>
            <p:cNvCxnSpPr>
              <a:cxnSpLocks/>
              <a:stCxn id="40" idx="0"/>
              <a:endCxn id="11" idx="2"/>
            </p:cNvCxnSpPr>
            <p:nvPr/>
          </p:nvCxnSpPr>
          <p:spPr>
            <a:xfrm flipV="1">
              <a:off x="6096000" y="5049414"/>
              <a:ext cx="4111" cy="605858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011111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93B2367-DAEA-4D1A-B3AC-1D29C63D62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8205216" cy="711200"/>
          </a:xfrm>
        </p:spPr>
        <p:txBody>
          <a:bodyPr>
            <a:noAutofit/>
          </a:bodyPr>
          <a:lstStyle/>
          <a:p>
            <a:pPr algn="l"/>
            <a:r>
              <a:rPr lang="tr-TR" sz="4000" dirty="0">
                <a:solidFill>
                  <a:srgbClr val="5C9138"/>
                </a:solidFill>
              </a:rPr>
              <a:t>Tek Katmanlı Algılayıcı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D0EED8-3E07-4640-ADCA-338C651463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4DF3F-AA60-4655-B0CD-593197322A72}" type="datetime1">
              <a:rPr lang="tr-TR" smtClean="0"/>
              <a:t>26.10.2023</a:t>
            </a:fld>
            <a:endParaRPr lang="tr-T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69EA91-5823-4965-9B7F-625D04953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11690-4018-4631-8FAF-5D3B9C61C26D}" type="slidenum">
              <a:rPr lang="tr-TR" smtClean="0"/>
              <a:t>17</a:t>
            </a:fld>
            <a:endParaRPr lang="tr-TR"/>
          </a:p>
        </p:txBody>
      </p:sp>
      <p:sp>
        <p:nvSpPr>
          <p:cNvPr id="8" name="Alt Başlık 2">
            <a:extLst>
              <a:ext uri="{FF2B5EF4-FFF2-40B4-BE49-F238E27FC236}">
                <a16:creationId xmlns:a16="http://schemas.microsoft.com/office/drawing/2014/main" id="{5810D185-2610-4756-E966-7C03D7A22F29}"/>
              </a:ext>
            </a:extLst>
          </p:cNvPr>
          <p:cNvSpPr txBox="1">
            <a:spLocks/>
          </p:cNvSpPr>
          <p:nvPr/>
        </p:nvSpPr>
        <p:spPr>
          <a:xfrm>
            <a:off x="0" y="3534770"/>
            <a:ext cx="1015551" cy="38092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tr-TR" dirty="0">
                <a:solidFill>
                  <a:srgbClr val="FF0000"/>
                </a:solidFill>
              </a:rPr>
              <a:t>Girdi 1</a:t>
            </a:r>
          </a:p>
        </p:txBody>
      </p:sp>
      <p:sp>
        <p:nvSpPr>
          <p:cNvPr id="18" name="Alt Başlık 2">
            <a:extLst>
              <a:ext uri="{FF2B5EF4-FFF2-40B4-BE49-F238E27FC236}">
                <a16:creationId xmlns:a16="http://schemas.microsoft.com/office/drawing/2014/main" id="{25E74DBC-ADDC-428A-0BC5-A0BBB6AD91FF}"/>
              </a:ext>
            </a:extLst>
          </p:cNvPr>
          <p:cNvSpPr txBox="1">
            <a:spLocks/>
          </p:cNvSpPr>
          <p:nvPr/>
        </p:nvSpPr>
        <p:spPr>
          <a:xfrm>
            <a:off x="0" y="4858952"/>
            <a:ext cx="1015551" cy="38092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tr-TR" dirty="0">
                <a:solidFill>
                  <a:srgbClr val="FF0000"/>
                </a:solidFill>
              </a:rPr>
              <a:t>Girdi 2</a:t>
            </a:r>
          </a:p>
        </p:txBody>
      </p:sp>
      <p:grpSp>
        <p:nvGrpSpPr>
          <p:cNvPr id="47" name="Grup 46">
            <a:extLst>
              <a:ext uri="{FF2B5EF4-FFF2-40B4-BE49-F238E27FC236}">
                <a16:creationId xmlns:a16="http://schemas.microsoft.com/office/drawing/2014/main" id="{ADA7A2C1-4E38-8395-D4AC-5EEEDDDA91FA}"/>
              </a:ext>
            </a:extLst>
          </p:cNvPr>
          <p:cNvGrpSpPr/>
          <p:nvPr/>
        </p:nvGrpSpPr>
        <p:grpSpPr>
          <a:xfrm>
            <a:off x="1015551" y="3406829"/>
            <a:ext cx="7150069" cy="3331156"/>
            <a:chOff x="1015551" y="3406829"/>
            <a:chExt cx="7150069" cy="3331156"/>
          </a:xfrm>
        </p:grpSpPr>
        <p:cxnSp>
          <p:nvCxnSpPr>
            <p:cNvPr id="4" name="Düz Ok Bağlayıcısı 3">
              <a:extLst>
                <a:ext uri="{FF2B5EF4-FFF2-40B4-BE49-F238E27FC236}">
                  <a16:creationId xmlns:a16="http://schemas.microsoft.com/office/drawing/2014/main" id="{594CFC75-3830-FB65-22BC-CAF58D0C159C}"/>
                </a:ext>
              </a:extLst>
            </p:cNvPr>
            <p:cNvCxnSpPr>
              <a:cxnSpLocks/>
              <a:stCxn id="13" idx="6"/>
              <a:endCxn id="15" idx="2"/>
            </p:cNvCxnSpPr>
            <p:nvPr/>
          </p:nvCxnSpPr>
          <p:spPr>
            <a:xfrm>
              <a:off x="2519457" y="3738317"/>
              <a:ext cx="1419510" cy="1072801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Alt Başlık 2">
                  <a:extLst>
                    <a:ext uri="{FF2B5EF4-FFF2-40B4-BE49-F238E27FC236}">
                      <a16:creationId xmlns:a16="http://schemas.microsoft.com/office/drawing/2014/main" id="{47E17B02-F7DD-B7A5-529A-280529F7A0ED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2415641" y="3489863"/>
                  <a:ext cx="1015551" cy="380924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0" indent="0" algn="ctr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None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tr-T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tr-TR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tr-TR" b="0" i="1" smtClean="0">
                                <a:latin typeface="Cambria Math" panose="02040503050406030204" pitchFamily="18" charset="0"/>
                              </a:rPr>
                              <m:t>13</m:t>
                            </m:r>
                          </m:sub>
                        </m:sSub>
                      </m:oMath>
                    </m:oMathPara>
                  </a14:m>
                  <a:endParaRPr lang="tr-TR" dirty="0"/>
                </a:p>
              </p:txBody>
            </p:sp>
          </mc:Choice>
          <mc:Fallback xmlns="">
            <p:sp>
              <p:nvSpPr>
                <p:cNvPr id="10" name="Alt Başlık 2">
                  <a:extLst>
                    <a:ext uri="{FF2B5EF4-FFF2-40B4-BE49-F238E27FC236}">
                      <a16:creationId xmlns:a16="http://schemas.microsoft.com/office/drawing/2014/main" id="{47E17B02-F7DD-B7A5-529A-280529F7A0E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15641" y="3489863"/>
                  <a:ext cx="1015551" cy="380924"/>
                </a:xfrm>
                <a:prstGeom prst="rect">
                  <a:avLst/>
                </a:prstGeom>
                <a:blipFill>
                  <a:blip r:embed="rId3"/>
                  <a:stretch>
                    <a:fillRect b="-12698"/>
                  </a:stretch>
                </a:blipFill>
              </p:spPr>
              <p:txBody>
                <a:bodyPr/>
                <a:lstStyle/>
                <a:p>
                  <a:r>
                    <a:rPr lang="tr-T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AB52AE7C-03A5-A279-59BF-35CCABCFF67C}"/>
                </a:ext>
              </a:extLst>
            </p:cNvPr>
            <p:cNvSpPr/>
            <p:nvPr/>
          </p:nvSpPr>
          <p:spPr>
            <a:xfrm>
              <a:off x="1884061" y="3406829"/>
              <a:ext cx="635396" cy="66297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r-TR" dirty="0">
                  <a:solidFill>
                    <a:srgbClr val="FF0000"/>
                  </a:solidFill>
                </a:rPr>
                <a:t>1</a:t>
              </a:r>
            </a:p>
          </p:txBody>
        </p:sp>
        <p:cxnSp>
          <p:nvCxnSpPr>
            <p:cNvPr id="14" name="Düz Ok Bağlayıcısı 13">
              <a:extLst>
                <a:ext uri="{FF2B5EF4-FFF2-40B4-BE49-F238E27FC236}">
                  <a16:creationId xmlns:a16="http://schemas.microsoft.com/office/drawing/2014/main" id="{C84FF858-0005-6208-3713-75E97643DFED}"/>
                </a:ext>
              </a:extLst>
            </p:cNvPr>
            <p:cNvCxnSpPr>
              <a:cxnSpLocks/>
              <a:stCxn id="8" idx="3"/>
              <a:endCxn id="13" idx="2"/>
            </p:cNvCxnSpPr>
            <p:nvPr/>
          </p:nvCxnSpPr>
          <p:spPr>
            <a:xfrm>
              <a:off x="1015551" y="3725232"/>
              <a:ext cx="868510" cy="13085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FAC5D51F-050A-C85B-691D-9BB52FF88400}"/>
                </a:ext>
              </a:extLst>
            </p:cNvPr>
            <p:cNvSpPr/>
            <p:nvPr/>
          </p:nvSpPr>
          <p:spPr>
            <a:xfrm>
              <a:off x="3938967" y="4253195"/>
              <a:ext cx="1111185" cy="111584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r-TR" dirty="0">
                  <a:solidFill>
                    <a:srgbClr val="FF0000"/>
                  </a:solidFill>
                </a:rPr>
                <a:t>3</a:t>
              </a:r>
            </a:p>
          </p:txBody>
        </p:sp>
        <p:cxnSp>
          <p:nvCxnSpPr>
            <p:cNvPr id="16" name="Düz Ok Bağlayıcısı 15">
              <a:extLst>
                <a:ext uri="{FF2B5EF4-FFF2-40B4-BE49-F238E27FC236}">
                  <a16:creationId xmlns:a16="http://schemas.microsoft.com/office/drawing/2014/main" id="{F14EE71D-7047-6ED8-5B08-FF7CFCF5CD5A}"/>
                </a:ext>
              </a:extLst>
            </p:cNvPr>
            <p:cNvCxnSpPr>
              <a:cxnSpLocks/>
              <a:stCxn id="11" idx="3"/>
            </p:cNvCxnSpPr>
            <p:nvPr/>
          </p:nvCxnSpPr>
          <p:spPr>
            <a:xfrm>
              <a:off x="6607886" y="4794581"/>
              <a:ext cx="61841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17" name="Alt Başlık 2">
              <a:extLst>
                <a:ext uri="{FF2B5EF4-FFF2-40B4-BE49-F238E27FC236}">
                  <a16:creationId xmlns:a16="http://schemas.microsoft.com/office/drawing/2014/main" id="{3D54A92D-C92C-4A08-3FE4-71A2A6F58ABB}"/>
                </a:ext>
              </a:extLst>
            </p:cNvPr>
            <p:cNvSpPr txBox="1">
              <a:spLocks/>
            </p:cNvSpPr>
            <p:nvPr/>
          </p:nvSpPr>
          <p:spPr>
            <a:xfrm>
              <a:off x="7150069" y="4574060"/>
              <a:ext cx="1015551" cy="380924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tr-TR" dirty="0"/>
                <a:t>Çıktı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0AD7EA2B-33CA-4F57-7CBD-46A0BC297CBB}"/>
                </a:ext>
              </a:extLst>
            </p:cNvPr>
            <p:cNvSpPr/>
            <p:nvPr/>
          </p:nvSpPr>
          <p:spPr>
            <a:xfrm>
              <a:off x="1869882" y="4717926"/>
              <a:ext cx="635396" cy="66297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r-TR" dirty="0">
                  <a:solidFill>
                    <a:srgbClr val="FF0000"/>
                  </a:solidFill>
                </a:rPr>
                <a:t>2</a:t>
              </a:r>
            </a:p>
          </p:txBody>
        </p:sp>
        <p:cxnSp>
          <p:nvCxnSpPr>
            <p:cNvPr id="20" name="Düz Ok Bağlayıcısı 19">
              <a:extLst>
                <a:ext uri="{FF2B5EF4-FFF2-40B4-BE49-F238E27FC236}">
                  <a16:creationId xmlns:a16="http://schemas.microsoft.com/office/drawing/2014/main" id="{9370FDD3-3395-BB82-D45F-6E52FDF2C983}"/>
                </a:ext>
              </a:extLst>
            </p:cNvPr>
            <p:cNvCxnSpPr>
              <a:cxnSpLocks/>
              <a:stCxn id="18" idx="3"/>
              <a:endCxn id="19" idx="2"/>
            </p:cNvCxnSpPr>
            <p:nvPr/>
          </p:nvCxnSpPr>
          <p:spPr>
            <a:xfrm>
              <a:off x="1015551" y="5049414"/>
              <a:ext cx="854331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7" name="Düz Ok Bağlayıcısı 26">
              <a:extLst>
                <a:ext uri="{FF2B5EF4-FFF2-40B4-BE49-F238E27FC236}">
                  <a16:creationId xmlns:a16="http://schemas.microsoft.com/office/drawing/2014/main" id="{9C5D59D4-64F6-46DC-474C-4544D25C0E8D}"/>
                </a:ext>
              </a:extLst>
            </p:cNvPr>
            <p:cNvCxnSpPr>
              <a:cxnSpLocks/>
              <a:stCxn id="19" idx="6"/>
              <a:endCxn id="15" idx="2"/>
            </p:cNvCxnSpPr>
            <p:nvPr/>
          </p:nvCxnSpPr>
          <p:spPr>
            <a:xfrm flipV="1">
              <a:off x="2505278" y="4811118"/>
              <a:ext cx="1433689" cy="238296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Alt Başlık 2">
                  <a:extLst>
                    <a:ext uri="{FF2B5EF4-FFF2-40B4-BE49-F238E27FC236}">
                      <a16:creationId xmlns:a16="http://schemas.microsoft.com/office/drawing/2014/main" id="{C6E61ED5-EB9C-2626-2C16-C36F46748815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2268594" y="4574060"/>
                  <a:ext cx="1015551" cy="380924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0" indent="0" algn="ctr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None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tr-T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tr-TR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tr-TR" b="0" i="1" smtClean="0">
                                <a:latin typeface="Cambria Math" panose="02040503050406030204" pitchFamily="18" charset="0"/>
                              </a:rPr>
                              <m:t>23</m:t>
                            </m:r>
                          </m:sub>
                        </m:sSub>
                      </m:oMath>
                    </m:oMathPara>
                  </a14:m>
                  <a:endParaRPr lang="tr-TR" dirty="0"/>
                </a:p>
              </p:txBody>
            </p:sp>
          </mc:Choice>
          <mc:Fallback xmlns="">
            <p:sp>
              <p:nvSpPr>
                <p:cNvPr id="28" name="Alt Başlık 2">
                  <a:extLst>
                    <a:ext uri="{FF2B5EF4-FFF2-40B4-BE49-F238E27FC236}">
                      <a16:creationId xmlns:a16="http://schemas.microsoft.com/office/drawing/2014/main" id="{C6E61ED5-EB9C-2626-2C16-C36F4674881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68594" y="4574060"/>
                  <a:ext cx="1015551" cy="380924"/>
                </a:xfrm>
                <a:prstGeom prst="rect">
                  <a:avLst/>
                </a:prstGeom>
                <a:blipFill>
                  <a:blip r:embed="rId4"/>
                  <a:stretch>
                    <a:fillRect b="-12698"/>
                  </a:stretch>
                </a:blipFill>
              </p:spPr>
              <p:txBody>
                <a:bodyPr/>
                <a:lstStyle/>
                <a:p>
                  <a:r>
                    <a:rPr lang="tr-T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546E7790-3515-6848-692C-6B96D0D2BC89}"/>
                </a:ext>
              </a:extLst>
            </p:cNvPr>
            <p:cNvSpPr/>
            <p:nvPr/>
          </p:nvSpPr>
          <p:spPr>
            <a:xfrm>
              <a:off x="3938967" y="6075009"/>
              <a:ext cx="635396" cy="66297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r-TR" dirty="0">
                  <a:solidFill>
                    <a:srgbClr val="FF0000"/>
                  </a:solidFill>
                </a:rPr>
                <a:t>1</a:t>
              </a:r>
            </a:p>
          </p:txBody>
        </p:sp>
        <p:cxnSp>
          <p:nvCxnSpPr>
            <p:cNvPr id="37" name="Düz Ok Bağlayıcısı 36">
              <a:extLst>
                <a:ext uri="{FF2B5EF4-FFF2-40B4-BE49-F238E27FC236}">
                  <a16:creationId xmlns:a16="http://schemas.microsoft.com/office/drawing/2014/main" id="{4ABD0D80-171B-0B2D-8A79-879F90DD9C93}"/>
                </a:ext>
              </a:extLst>
            </p:cNvPr>
            <p:cNvCxnSpPr>
              <a:cxnSpLocks/>
              <a:stCxn id="36" idx="0"/>
              <a:endCxn id="15" idx="4"/>
            </p:cNvCxnSpPr>
            <p:nvPr/>
          </p:nvCxnSpPr>
          <p:spPr>
            <a:xfrm flipV="1">
              <a:off x="4256665" y="5369040"/>
              <a:ext cx="237895" cy="705969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Alt Başlık 2">
                  <a:extLst>
                    <a:ext uri="{FF2B5EF4-FFF2-40B4-BE49-F238E27FC236}">
                      <a16:creationId xmlns:a16="http://schemas.microsoft.com/office/drawing/2014/main" id="{037AA55F-C476-17C0-3817-7CC7BF28963A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563431" y="5531562"/>
                  <a:ext cx="1015551" cy="380924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0" indent="0" algn="ctr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None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tr-T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tr-TR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tr-TR" b="0" i="1" smtClean="0">
                                <a:latin typeface="Cambria Math" panose="02040503050406030204" pitchFamily="18" charset="0"/>
                              </a:rPr>
                              <m:t>13</m:t>
                            </m:r>
                          </m:sub>
                        </m:sSub>
                      </m:oMath>
                    </m:oMathPara>
                  </a14:m>
                  <a:endParaRPr lang="tr-TR" dirty="0"/>
                </a:p>
              </p:txBody>
            </p:sp>
          </mc:Choice>
          <mc:Fallback xmlns="">
            <p:sp>
              <p:nvSpPr>
                <p:cNvPr id="41" name="Alt Başlık 2">
                  <a:extLst>
                    <a:ext uri="{FF2B5EF4-FFF2-40B4-BE49-F238E27FC236}">
                      <a16:creationId xmlns:a16="http://schemas.microsoft.com/office/drawing/2014/main" id="{037AA55F-C476-17C0-3817-7CC7BF28963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63431" y="5531562"/>
                  <a:ext cx="1015551" cy="380924"/>
                </a:xfrm>
                <a:prstGeom prst="rect">
                  <a:avLst/>
                </a:prstGeom>
                <a:blipFill>
                  <a:blip r:embed="rId5"/>
                  <a:stretch>
                    <a:fillRect b="-12698"/>
                  </a:stretch>
                </a:blipFill>
              </p:spPr>
              <p:txBody>
                <a:bodyPr/>
                <a:lstStyle/>
                <a:p>
                  <a:r>
                    <a:rPr lang="tr-T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" name="Dikdörtgen 10">
              <a:extLst>
                <a:ext uri="{FF2B5EF4-FFF2-40B4-BE49-F238E27FC236}">
                  <a16:creationId xmlns:a16="http://schemas.microsoft.com/office/drawing/2014/main" id="{83B3986F-AEF7-0833-CAF6-3E7396B6C645}"/>
                </a:ext>
              </a:extLst>
            </p:cNvPr>
            <p:cNvSpPr/>
            <p:nvPr/>
          </p:nvSpPr>
          <p:spPr>
            <a:xfrm>
              <a:off x="5592335" y="4539748"/>
              <a:ext cx="1015551" cy="50966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cxnSp>
          <p:nvCxnSpPr>
            <p:cNvPr id="25" name="Düz Ok Bağlayıcısı 24">
              <a:extLst>
                <a:ext uri="{FF2B5EF4-FFF2-40B4-BE49-F238E27FC236}">
                  <a16:creationId xmlns:a16="http://schemas.microsoft.com/office/drawing/2014/main" id="{B2CC86CB-D522-7106-94BD-F8AA398A3FC5}"/>
                </a:ext>
              </a:extLst>
            </p:cNvPr>
            <p:cNvCxnSpPr>
              <a:cxnSpLocks/>
              <a:stCxn id="15" idx="6"/>
              <a:endCxn id="11" idx="1"/>
            </p:cNvCxnSpPr>
            <p:nvPr/>
          </p:nvCxnSpPr>
          <p:spPr>
            <a:xfrm flipV="1">
              <a:off x="5050152" y="4794581"/>
              <a:ext cx="542183" cy="1653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Metin kutusu 30">
                  <a:extLst>
                    <a:ext uri="{FF2B5EF4-FFF2-40B4-BE49-F238E27FC236}">
                      <a16:creationId xmlns:a16="http://schemas.microsoft.com/office/drawing/2014/main" id="{DB064DDB-50C5-E8EA-810E-64971938C5FD}"/>
                    </a:ext>
                  </a:extLst>
                </p:cNvPr>
                <p:cNvSpPr txBox="1"/>
                <p:nvPr/>
              </p:nvSpPr>
              <p:spPr>
                <a:xfrm>
                  <a:off x="5579423" y="4613495"/>
                  <a:ext cx="95731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𝑁𝐸𝑇</m:t>
                        </m:r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3)</m:t>
                        </m:r>
                      </m:oMath>
                    </m:oMathPara>
                  </a14:m>
                  <a:endParaRPr lang="tr-TR" dirty="0"/>
                </a:p>
              </p:txBody>
            </p:sp>
          </mc:Choice>
          <mc:Fallback xmlns="">
            <p:sp>
              <p:nvSpPr>
                <p:cNvPr id="31" name="Metin kutusu 30">
                  <a:extLst>
                    <a:ext uri="{FF2B5EF4-FFF2-40B4-BE49-F238E27FC236}">
                      <a16:creationId xmlns:a16="http://schemas.microsoft.com/office/drawing/2014/main" id="{DB064DDB-50C5-E8EA-810E-64971938C5F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79423" y="4613495"/>
                  <a:ext cx="957313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8280" t="-2222" r="-8917" b="-35556"/>
                  </a:stretch>
                </a:blipFill>
              </p:spPr>
              <p:txBody>
                <a:bodyPr/>
                <a:lstStyle/>
                <a:p>
                  <a:r>
                    <a:rPr lang="tr-T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Metin kutusu 39">
                  <a:extLst>
                    <a:ext uri="{FF2B5EF4-FFF2-40B4-BE49-F238E27FC236}">
                      <a16:creationId xmlns:a16="http://schemas.microsoft.com/office/drawing/2014/main" id="{F51FE945-5DBE-3BEE-5F60-EE37EF862FCB}"/>
                    </a:ext>
                  </a:extLst>
                </p:cNvPr>
                <p:cNvSpPr txBox="1"/>
                <p:nvPr/>
              </p:nvSpPr>
              <p:spPr>
                <a:xfrm>
                  <a:off x="5988534" y="5655272"/>
                  <a:ext cx="21493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oMath>
                    </m:oMathPara>
                  </a14:m>
                  <a:endParaRPr lang="tr-TR" dirty="0"/>
                </a:p>
              </p:txBody>
            </p:sp>
          </mc:Choice>
          <mc:Fallback xmlns="">
            <p:sp>
              <p:nvSpPr>
                <p:cNvPr id="40" name="Metin kutusu 39">
                  <a:extLst>
                    <a:ext uri="{FF2B5EF4-FFF2-40B4-BE49-F238E27FC236}">
                      <a16:creationId xmlns:a16="http://schemas.microsoft.com/office/drawing/2014/main" id="{F51FE945-5DBE-3BEE-5F60-EE37EF862FC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88534" y="5655272"/>
                  <a:ext cx="214931" cy="276999"/>
                </a:xfrm>
                <a:prstGeom prst="rect">
                  <a:avLst/>
                </a:prstGeom>
                <a:blipFill>
                  <a:blip r:embed="rId7"/>
                  <a:stretch>
                    <a:fillRect l="-36111" r="-33333" b="-33333"/>
                  </a:stretch>
                </a:blipFill>
              </p:spPr>
              <p:txBody>
                <a:bodyPr/>
                <a:lstStyle/>
                <a:p>
                  <a:r>
                    <a:rPr lang="tr-T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3" name="Düz Ok Bağlayıcısı 42">
              <a:extLst>
                <a:ext uri="{FF2B5EF4-FFF2-40B4-BE49-F238E27FC236}">
                  <a16:creationId xmlns:a16="http://schemas.microsoft.com/office/drawing/2014/main" id="{6D514E6A-83E6-014F-6A64-6660CFE507C2}"/>
                </a:ext>
              </a:extLst>
            </p:cNvPr>
            <p:cNvCxnSpPr>
              <a:cxnSpLocks/>
              <a:stCxn id="40" idx="0"/>
              <a:endCxn id="11" idx="2"/>
            </p:cNvCxnSpPr>
            <p:nvPr/>
          </p:nvCxnSpPr>
          <p:spPr>
            <a:xfrm flipV="1">
              <a:off x="6096000" y="5049414"/>
              <a:ext cx="4111" cy="605858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pic>
        <p:nvPicPr>
          <p:cNvPr id="21" name="Resim 20">
            <a:extLst>
              <a:ext uri="{FF2B5EF4-FFF2-40B4-BE49-F238E27FC236}">
                <a16:creationId xmlns:a16="http://schemas.microsoft.com/office/drawing/2014/main" id="{17D58772-A001-95AA-BB52-1EBA3DCA722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6842" y="383612"/>
            <a:ext cx="5379957" cy="4315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34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93B2367-DAEA-4D1A-B3AC-1D29C63D62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8205216" cy="711200"/>
          </a:xfrm>
        </p:spPr>
        <p:txBody>
          <a:bodyPr>
            <a:noAutofit/>
          </a:bodyPr>
          <a:lstStyle/>
          <a:p>
            <a:pPr algn="l"/>
            <a:r>
              <a:rPr lang="tr-TR" sz="4000" dirty="0" err="1">
                <a:solidFill>
                  <a:srgbClr val="5C9138"/>
                </a:solidFill>
              </a:rPr>
              <a:t>Perceptron</a:t>
            </a:r>
            <a:r>
              <a:rPr lang="tr-TR" sz="4000" dirty="0">
                <a:solidFill>
                  <a:srgbClr val="5C9138"/>
                </a:solidFill>
              </a:rPr>
              <a:t> - Öğrenme Algoritması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D0EED8-3E07-4640-ADCA-338C651463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4DF3F-AA60-4655-B0CD-593197322A72}" type="datetime1">
              <a:rPr lang="tr-TR" smtClean="0"/>
              <a:t>26.10.2023</a:t>
            </a:fld>
            <a:endParaRPr lang="tr-T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69EA91-5823-4965-9B7F-625D04953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11690-4018-4631-8FAF-5D3B9C61C26D}" type="slidenum">
              <a:rPr lang="tr-TR" smtClean="0"/>
              <a:t>18</a:t>
            </a:fld>
            <a:endParaRPr lang="tr-T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Alt Başlık 2">
                <a:extLst>
                  <a:ext uri="{FF2B5EF4-FFF2-40B4-BE49-F238E27FC236}">
                    <a16:creationId xmlns:a16="http://schemas.microsoft.com/office/drawing/2014/main" id="{1923475F-A03E-24DB-A4D1-283DB8AC24F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0" y="913747"/>
                <a:ext cx="11843657" cy="544260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 algn="l">
                  <a:buFont typeface="Calibri" panose="020F0502020204030204" pitchFamily="34" charset="0"/>
                  <a:buChar char="∞"/>
                </a:pPr>
                <a:r>
                  <a:rPr lang="tr-TR" b="1" dirty="0"/>
                  <a:t>1.Adım: </a:t>
                </a:r>
                <a14:m>
                  <m:oMath xmlns:m="http://schemas.openxmlformats.org/officeDocument/2006/math">
                    <m:r>
                      <a:rPr lang="tr-TR" b="0" i="1" smtClean="0">
                        <a:latin typeface="Cambria Math" panose="02040503050406030204" pitchFamily="18" charset="0"/>
                      </a:rPr>
                      <m:t>𝐵𝑎</m:t>
                    </m:r>
                    <m:r>
                      <a:rPr lang="tr-TR" b="0" i="1" smtClean="0">
                        <a:latin typeface="Cambria Math" panose="02040503050406030204" pitchFamily="18" charset="0"/>
                      </a:rPr>
                      <m:t>ğ</m:t>
                    </m:r>
                    <m:r>
                      <a:rPr lang="tr-TR" b="0" i="1" smtClean="0">
                        <a:latin typeface="Cambria Math" panose="02040503050406030204" pitchFamily="18" charset="0"/>
                      </a:rPr>
                      <m:t>𝑙𝑎𝑛𝑡𝚤𝑙𝑎𝑟</m:t>
                    </m:r>
                    <m:r>
                      <a:rPr lang="tr-T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tr-TR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tr-TR" b="0" i="1" smtClean="0">
                        <a:latin typeface="Cambria Math" panose="02040503050406030204" pitchFamily="18" charset="0"/>
                      </a:rPr>
                      <m:t>ç</m:t>
                    </m:r>
                    <m:r>
                      <a:rPr lang="tr-TR" b="0" i="1" smtClean="0">
                        <a:latin typeface="Cambria Math" panose="02040503050406030204" pitchFamily="18" charset="0"/>
                      </a:rPr>
                      <m:t>𝑖𝑛</m:t>
                    </m:r>
                    <m:r>
                      <a:rPr lang="tr-T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tr-TR" b="0" i="1" smtClean="0">
                        <a:latin typeface="Cambria Math" panose="02040503050406030204" pitchFamily="18" charset="0"/>
                      </a:rPr>
                      <m:t>𝑟𝑎𝑠𝑡𝑔𝑒𝑙𝑒</m:t>
                    </m:r>
                    <m:r>
                      <a:rPr lang="tr-T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tr-TR" b="0" i="1" smtClean="0">
                        <a:latin typeface="Cambria Math" panose="02040503050406030204" pitchFamily="18" charset="0"/>
                      </a:rPr>
                      <m:t>𝑏𝑎</m:t>
                    </m:r>
                    <m:r>
                      <a:rPr lang="tr-TR" b="0" i="1" smtClean="0">
                        <a:latin typeface="Cambria Math" panose="02040503050406030204" pitchFamily="18" charset="0"/>
                      </a:rPr>
                      <m:t>ş</m:t>
                    </m:r>
                    <m:r>
                      <a:rPr lang="tr-TR" b="0" i="1" smtClean="0">
                        <a:latin typeface="Cambria Math" panose="02040503050406030204" pitchFamily="18" charset="0"/>
                      </a:rPr>
                      <m:t>𝑙𝑎𝑛𝑔𝚤</m:t>
                    </m:r>
                    <m:r>
                      <a:rPr lang="tr-TR" b="0" i="1" smtClean="0">
                        <a:latin typeface="Cambria Math" panose="02040503050406030204" pitchFamily="18" charset="0"/>
                      </a:rPr>
                      <m:t>ç </m:t>
                    </m:r>
                    <m:r>
                      <a:rPr lang="tr-TR" b="0" i="1" smtClean="0">
                        <a:latin typeface="Cambria Math" panose="02040503050406030204" pitchFamily="18" charset="0"/>
                      </a:rPr>
                      <m:t>𝑑𝑒</m:t>
                    </m:r>
                    <m:r>
                      <a:rPr lang="tr-TR" b="0" i="1" smtClean="0">
                        <a:latin typeface="Cambria Math" panose="02040503050406030204" pitchFamily="18" charset="0"/>
                      </a:rPr>
                      <m:t>ğ</m:t>
                    </m:r>
                    <m:r>
                      <a:rPr lang="tr-TR" b="0" i="1" smtClean="0">
                        <a:latin typeface="Cambria Math" panose="02040503050406030204" pitchFamily="18" charset="0"/>
                      </a:rPr>
                      <m:t>𝑒𝑟𝑙𝑒𝑟𝑖</m:t>
                    </m:r>
                    <m:r>
                      <a:rPr lang="tr-T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tr-TR" b="0" i="1" smtClean="0">
                        <a:latin typeface="Cambria Math" panose="02040503050406030204" pitchFamily="18" charset="0"/>
                      </a:rPr>
                      <m:t>𝑎𝑡𝑎</m:t>
                    </m:r>
                    <m:r>
                      <a:rPr lang="tr-TR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tr-T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tr-T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tr-TR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tr-TR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tr-TR" b="0" dirty="0"/>
                  <a:t>.</a:t>
                </a:r>
              </a:p>
              <a:p>
                <a:pPr marL="342900" indent="-342900" algn="l">
                  <a:buFont typeface="Calibri" panose="020F0502020204030204" pitchFamily="34" charset="0"/>
                  <a:buChar char="∞"/>
                </a:pPr>
                <a:endParaRPr lang="tr-TR" b="0" dirty="0"/>
              </a:p>
              <a:p>
                <a:pPr marL="342900" indent="-342900" algn="l">
                  <a:buFont typeface="Calibri" panose="020F0502020204030204" pitchFamily="34" charset="0"/>
                  <a:buChar char="∞"/>
                </a:pPr>
                <a:r>
                  <a:rPr lang="tr-TR" b="1" dirty="0"/>
                  <a:t>2.Adım: </a:t>
                </a:r>
                <a14:m>
                  <m:oMath xmlns:m="http://schemas.openxmlformats.org/officeDocument/2006/math">
                    <m:r>
                      <a:rPr lang="tr-TR" b="0" i="1" smtClean="0">
                        <a:latin typeface="Cambria Math" panose="02040503050406030204" pitchFamily="18" charset="0"/>
                      </a:rPr>
                      <m:t>𝐺𝑖𝑟𝑑𝑖</m:t>
                    </m:r>
                    <m:r>
                      <a:rPr lang="tr-T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tr-TR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tr-TR" b="0" i="1" smtClean="0">
                        <a:latin typeface="Cambria Math" panose="02040503050406030204" pitchFamily="18" charset="0"/>
                      </a:rPr>
                      <m:t>ü</m:t>
                    </m:r>
                    <m:r>
                      <a:rPr lang="tr-TR" b="0" i="1" smtClean="0">
                        <a:latin typeface="Cambria Math" panose="02040503050406030204" pitchFamily="18" charset="0"/>
                      </a:rPr>
                      <m:t>𝑚𝑒𝑠𝑖𝑛𝑑𝑒𝑛</m:t>
                    </m:r>
                    <m:r>
                      <a:rPr lang="tr-T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tr-TR" b="0" i="1" smtClean="0">
                        <a:latin typeface="Cambria Math" panose="02040503050406030204" pitchFamily="18" charset="0"/>
                      </a:rPr>
                      <m:t>𝑏𝑖𝑟</m:t>
                    </m:r>
                    <m:r>
                      <a:rPr lang="tr-T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tr-TR" b="0" i="1" smtClean="0">
                        <a:latin typeface="Cambria Math" panose="02040503050406030204" pitchFamily="18" charset="0"/>
                      </a:rPr>
                      <m:t>𝑔𝑖𝑟𝑑𝑖</m:t>
                    </m:r>
                    <m:r>
                      <a:rPr lang="tr-T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tr-TR" b="0" i="1" smtClean="0">
                        <a:latin typeface="Cambria Math" panose="02040503050406030204" pitchFamily="18" charset="0"/>
                      </a:rPr>
                      <m:t>𝑣𝑒𝑘𝑡</m:t>
                    </m:r>
                    <m:r>
                      <a:rPr lang="tr-TR" b="0" i="1" smtClean="0">
                        <a:latin typeface="Cambria Math" panose="02040503050406030204" pitchFamily="18" charset="0"/>
                      </a:rPr>
                      <m:t>ö</m:t>
                    </m:r>
                    <m:r>
                      <a:rPr lang="tr-TR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tr-TR" b="0" i="1" smtClean="0">
                        <a:latin typeface="Cambria Math" panose="02040503050406030204" pitchFamily="18" charset="0"/>
                      </a:rPr>
                      <m:t>ü </m:t>
                    </m:r>
                    <m:r>
                      <a:rPr lang="tr-TR" b="0" i="1" smtClean="0">
                        <a:latin typeface="Cambria Math" panose="02040503050406030204" pitchFamily="18" charset="0"/>
                      </a:rPr>
                      <m:t>𝑠𝑒</m:t>
                    </m:r>
                    <m:r>
                      <a:rPr lang="tr-TR" b="0" i="1" smtClean="0">
                        <a:latin typeface="Cambria Math" panose="02040503050406030204" pitchFamily="18" charset="0"/>
                      </a:rPr>
                      <m:t>ç </m:t>
                    </m:r>
                    <m:d>
                      <m:dPr>
                        <m:ctrlPr>
                          <a:rPr lang="tr-T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tr-T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tr-TR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tr-TR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tr-TR" dirty="0"/>
                  <a:t>.</a:t>
                </a:r>
              </a:p>
              <a:p>
                <a:pPr marL="342900" indent="-342900" algn="l">
                  <a:buFont typeface="Calibri" panose="020F0502020204030204" pitchFamily="34" charset="0"/>
                  <a:buChar char="∞"/>
                </a:pPr>
                <a:endParaRPr lang="tr-TR" dirty="0"/>
              </a:p>
              <a:p>
                <a:pPr marL="342900" indent="-342900" algn="l">
                  <a:buFont typeface="Calibri" panose="020F0502020204030204" pitchFamily="34" charset="0"/>
                  <a:buChar char="∞"/>
                </a:pPr>
                <a:r>
                  <a:rPr lang="tr-TR" b="1" dirty="0"/>
                  <a:t>3.Adım: </a:t>
                </a:r>
                <a14:m>
                  <m:oMath xmlns:m="http://schemas.openxmlformats.org/officeDocument/2006/math">
                    <m:r>
                      <a:rPr lang="tr-TR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tr-TR" b="0" i="1" smtClean="0">
                        <a:latin typeface="Cambria Math" panose="02040503050406030204" pitchFamily="18" charset="0"/>
                      </a:rPr>
                      <m:t>ğ</m:t>
                    </m:r>
                    <m:r>
                      <a:rPr lang="tr-TR" b="0" i="1" smtClean="0">
                        <a:latin typeface="Cambria Math" panose="02040503050406030204" pitchFamily="18" charset="0"/>
                      </a:rPr>
                      <m:t>𝚤𝑛</m:t>
                    </m:r>
                    <m:r>
                      <a:rPr lang="tr-TR" b="0" i="1" smtClean="0">
                        <a:latin typeface="Cambria Math" panose="02040503050406030204" pitchFamily="18" charset="0"/>
                      </a:rPr>
                      <m:t> ç</m:t>
                    </m:r>
                    <m:r>
                      <a:rPr lang="tr-TR" b="0" i="1" smtClean="0">
                        <a:latin typeface="Cambria Math" panose="02040503050406030204" pitchFamily="18" charset="0"/>
                      </a:rPr>
                      <m:t>𝚤𝑘𝑡𝚤𝑠𝚤𝑛𝚤</m:t>
                    </m:r>
                    <m:r>
                      <a:rPr lang="tr-T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tr-TR" b="0" i="1" smtClean="0">
                        <a:latin typeface="Cambria Math" panose="02040503050406030204" pitchFamily="18" charset="0"/>
                      </a:rPr>
                      <m:t>h𝑒𝑠𝑎𝑝𝑙𝑎</m:t>
                    </m:r>
                    <m:r>
                      <a:rPr lang="tr-TR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tr-TR" dirty="0"/>
                  <a:t> </a:t>
                </a:r>
              </a:p>
              <a:p>
                <a:pPr algn="l"/>
                <a14:m>
                  <m:oMath xmlns:m="http://schemas.openxmlformats.org/officeDocument/2006/math">
                    <m:r>
                      <a:rPr lang="tr-TR" b="0" i="1" smtClean="0">
                        <a:latin typeface="Cambria Math" panose="02040503050406030204" pitchFamily="18" charset="0"/>
                      </a:rPr>
                      <m:t>                                                                   </m:t>
                    </m:r>
                    <m:r>
                      <a:rPr lang="tr-TR" i="1">
                        <a:latin typeface="Cambria Math" panose="02040503050406030204" pitchFamily="18" charset="0"/>
                      </a:rPr>
                      <m:t>𝑁𝐸𝑇</m:t>
                    </m:r>
                    <m:r>
                      <a:rPr lang="tr-TR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tr-TR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tr-TR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tr-T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tr-TR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tr-TR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tr-TR" i="1">
                            <a:latin typeface="Cambria Math" panose="02040503050406030204" pitchFamily="18" charset="0"/>
                          </a:rPr>
                          <m:t>.</m:t>
                        </m:r>
                        <m:sSub>
                          <m:sSubPr>
                            <m:ctrlPr>
                              <a:rPr lang="tr-T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tr-TR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tr-TR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tr-TR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tr-TR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nary>
                  </m:oMath>
                </a14:m>
                <a:r>
                  <a:rPr lang="tr-TR" dirty="0"/>
                  <a:t> </a:t>
                </a:r>
              </a:p>
              <a:p>
                <a:pPr algn="l"/>
                <a:endParaRPr lang="tr-TR" dirty="0"/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 i="1">
                          <a:latin typeface="Cambria Math" panose="02040503050406030204" pitchFamily="18" charset="0"/>
                        </a:rPr>
                        <m:t>Ç</m:t>
                      </m:r>
                      <m:r>
                        <a:rPr lang="tr-TR" i="1">
                          <a:latin typeface="Cambria Math" panose="02040503050406030204" pitchFamily="18" charset="0"/>
                        </a:rPr>
                        <m:t>𝚤𝑘𝑡𝚤</m:t>
                      </m:r>
                      <m:r>
                        <a:rPr lang="tr-TR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tr-TR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tr-T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tr-TR" i="1">
                              <a:latin typeface="Cambria Math" panose="02040503050406030204" pitchFamily="18" charset="0"/>
                            </a:rPr>
                            <m:t>𝑁𝐸𝑇</m:t>
                          </m:r>
                        </m:e>
                      </m:d>
                    </m:oMath>
                  </m:oMathPara>
                </a14:m>
                <a:endParaRPr lang="tr-TR" dirty="0"/>
              </a:p>
              <a:p>
                <a:pPr algn="l"/>
                <a:endParaRPr lang="tr-TR" dirty="0"/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tr-T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tr-TR" i="1">
                              <a:latin typeface="Cambria Math" panose="02040503050406030204" pitchFamily="18" charset="0"/>
                            </a:rPr>
                            <m:t>𝑁𝐸𝑇</m:t>
                          </m:r>
                        </m:e>
                      </m:d>
                      <m:r>
                        <a:rPr lang="tr-TR" i="1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{"/>
                          <m:endChr m:val=""/>
                          <m:ctrlPr>
                            <a:rPr lang="tr-T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tr-TR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tr-TR" i="1">
                                  <a:latin typeface="Cambria Math" panose="02040503050406030204" pitchFamily="18" charset="0"/>
                                </a:rPr>
                                <m:t>1,  </m:t>
                              </m:r>
                              <m:r>
                                <a:rPr lang="tr-TR" i="1">
                                  <a:latin typeface="Cambria Math" panose="02040503050406030204" pitchFamily="18" charset="0"/>
                                </a:rPr>
                                <m:t>𝑁𝐸𝑇</m:t>
                              </m:r>
                              <m:r>
                                <a:rPr lang="tr-TR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  <m:r>
                                <a:rPr lang="tr-TR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e>
                              <m:r>
                                <a:rPr lang="tr-TR" i="1">
                                  <a:latin typeface="Cambria Math" panose="02040503050406030204" pitchFamily="18" charset="0"/>
                                </a:rPr>
                                <m:t>&amp;0,  </m:t>
                              </m:r>
                              <m:r>
                                <a:rPr lang="tr-TR" i="1">
                                  <a:latin typeface="Cambria Math" panose="02040503050406030204" pitchFamily="18" charset="0"/>
                                </a:rPr>
                                <m:t>𝑁𝐸𝑇</m:t>
                              </m:r>
                              <m:r>
                                <a:rPr lang="tr-TR" i="1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tr-TR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</m:eqArr>
                        </m:e>
                      </m:d>
                      <m:r>
                        <a:rPr lang="tr-TR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tr-TR" b="0" dirty="0"/>
              </a:p>
              <a:p>
                <a:pPr algn="l"/>
                <a:endParaRPr lang="tr-TR" b="1" dirty="0"/>
              </a:p>
              <a:p>
                <a:pPr marL="342900" indent="-342900" algn="l">
                  <a:buFont typeface="Calibri" panose="020F0502020204030204" pitchFamily="34" charset="0"/>
                  <a:buChar char="∞"/>
                </a:pPr>
                <a:endParaRPr lang="tr-TR" dirty="0"/>
              </a:p>
            </p:txBody>
          </p:sp>
        </mc:Choice>
        <mc:Fallback xmlns="">
          <p:sp>
            <p:nvSpPr>
              <p:cNvPr id="12" name="Alt Başlık 2">
                <a:extLst>
                  <a:ext uri="{FF2B5EF4-FFF2-40B4-BE49-F238E27FC236}">
                    <a16:creationId xmlns:a16="http://schemas.microsoft.com/office/drawing/2014/main" id="{1923475F-A03E-24DB-A4D1-283DB8AC24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913747"/>
                <a:ext cx="11843657" cy="5442603"/>
              </a:xfrm>
              <a:prstGeom prst="rect">
                <a:avLst/>
              </a:prstGeom>
              <a:blipFill>
                <a:blip r:embed="rId2"/>
                <a:stretch>
                  <a:fillRect l="-823" t="-1680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70176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93B2367-DAEA-4D1A-B3AC-1D29C63D62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8205216" cy="711200"/>
          </a:xfrm>
        </p:spPr>
        <p:txBody>
          <a:bodyPr>
            <a:noAutofit/>
          </a:bodyPr>
          <a:lstStyle/>
          <a:p>
            <a:pPr algn="l"/>
            <a:r>
              <a:rPr lang="tr-TR" sz="4000" dirty="0" err="1">
                <a:solidFill>
                  <a:srgbClr val="5C9138"/>
                </a:solidFill>
              </a:rPr>
              <a:t>Perceptron</a:t>
            </a:r>
            <a:r>
              <a:rPr lang="tr-TR" sz="4000" dirty="0">
                <a:solidFill>
                  <a:srgbClr val="5C9138"/>
                </a:solidFill>
              </a:rPr>
              <a:t> - Öğrenme Algoritması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D0EED8-3E07-4640-ADCA-338C651463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4DF3F-AA60-4655-B0CD-593197322A72}" type="datetime1">
              <a:rPr lang="tr-TR" smtClean="0"/>
              <a:t>26.10.2023</a:t>
            </a:fld>
            <a:endParaRPr lang="tr-T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69EA91-5823-4965-9B7F-625D04953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11690-4018-4631-8FAF-5D3B9C61C26D}" type="slidenum">
              <a:rPr lang="tr-TR" smtClean="0"/>
              <a:t>19</a:t>
            </a:fld>
            <a:endParaRPr lang="tr-T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Alt Başlık 2">
                <a:extLst>
                  <a:ext uri="{FF2B5EF4-FFF2-40B4-BE49-F238E27FC236}">
                    <a16:creationId xmlns:a16="http://schemas.microsoft.com/office/drawing/2014/main" id="{1923475F-A03E-24DB-A4D1-283DB8AC24F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0" y="1160490"/>
                <a:ext cx="12192000" cy="503711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 algn="l">
                  <a:buFont typeface="Calibri" panose="020F0502020204030204" pitchFamily="34" charset="0"/>
                  <a:buChar char="∞"/>
                </a:pPr>
                <a:r>
                  <a:rPr lang="tr-TR" b="1" dirty="0"/>
                  <a:t>4.Adım: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tr-TR" b="0" i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tr-TR" b="0" i="0" smtClean="0">
                        <a:latin typeface="Cambria Math" panose="02040503050406030204" pitchFamily="18" charset="0"/>
                      </a:rPr>
                      <m:t>ğ</m:t>
                    </m:r>
                    <m:r>
                      <a:rPr lang="tr-TR" b="0" i="0" smtClean="0">
                        <a:latin typeface="Cambria Math" panose="02040503050406030204" pitchFamily="18" charset="0"/>
                      </a:rPr>
                      <m:t>𝚤</m:t>
                    </m:r>
                    <m:r>
                      <m:rPr>
                        <m:sty m:val="p"/>
                      </m:rPr>
                      <a:rPr lang="tr-TR" b="0" i="0" smtClean="0">
                        <a:latin typeface="Cambria Math" panose="02040503050406030204" pitchFamily="18" charset="0"/>
                      </a:rPr>
                      <m:t>rl</m:t>
                    </m:r>
                    <m:r>
                      <a:rPr lang="tr-TR" b="0" i="0" smtClean="0">
                        <a:latin typeface="Cambria Math" panose="02040503050406030204" pitchFamily="18" charset="0"/>
                      </a:rPr>
                      <m:t>𝚤</m:t>
                    </m:r>
                    <m:r>
                      <m:rPr>
                        <m:sty m:val="p"/>
                      </m:rPr>
                      <a:rPr lang="tr-TR" b="0" i="0" smtClean="0">
                        <a:latin typeface="Cambria Math" panose="02040503050406030204" pitchFamily="18" charset="0"/>
                      </a:rPr>
                      <m:t>klar</m:t>
                    </m:r>
                    <m:r>
                      <a:rPr lang="tr-TR" b="0" i="0" smtClean="0">
                        <a:latin typeface="Cambria Math" panose="02040503050406030204" pitchFamily="18" charset="0"/>
                      </a:rPr>
                      <m:t>𝚤</m:t>
                    </m:r>
                    <m:r>
                      <a:rPr lang="tr-T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tr-TR" b="0" i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tr-TR" b="0" i="0" smtClean="0">
                        <a:latin typeface="Cambria Math" panose="02040503050406030204" pitchFamily="18" charset="0"/>
                      </a:rPr>
                      <m:t>ş</m:t>
                    </m:r>
                    <m:r>
                      <m:rPr>
                        <m:sty m:val="p"/>
                      </m:rPr>
                      <a:rPr lang="tr-TR" b="0" i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tr-TR" b="0" i="0" smtClean="0">
                        <a:latin typeface="Cambria Math" panose="02040503050406030204" pitchFamily="18" charset="0"/>
                      </a:rPr>
                      <m:t>ğ</m:t>
                    </m:r>
                    <m:r>
                      <a:rPr lang="tr-TR" b="0" i="0" smtClean="0">
                        <a:latin typeface="Cambria Math" panose="02040503050406030204" pitchFamily="18" charset="0"/>
                      </a:rPr>
                      <m:t>𝚤</m:t>
                    </m:r>
                    <m:r>
                      <m:rPr>
                        <m:sty m:val="p"/>
                      </m:rPr>
                      <a:rPr lang="tr-TR" b="0" i="0" smtClean="0">
                        <a:latin typeface="Cambria Math" panose="02040503050406030204" pitchFamily="18" charset="0"/>
                      </a:rPr>
                      <m:t>daki</m:t>
                    </m:r>
                    <m:r>
                      <a:rPr lang="tr-T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tr-TR" b="0" i="0" smtClean="0">
                        <a:latin typeface="Cambria Math" panose="02040503050406030204" pitchFamily="18" charset="0"/>
                      </a:rPr>
                      <m:t>e</m:t>
                    </m:r>
                    <m:r>
                      <a:rPr lang="tr-TR" b="0" i="0" smtClean="0">
                        <a:latin typeface="Cambria Math" panose="02040503050406030204" pitchFamily="18" charset="0"/>
                      </a:rPr>
                      <m:t>ş</m:t>
                    </m:r>
                    <m:r>
                      <m:rPr>
                        <m:sty m:val="p"/>
                      </m:rPr>
                      <a:rPr lang="tr-TR" b="0" i="0" smtClean="0">
                        <a:latin typeface="Cambria Math" panose="02040503050406030204" pitchFamily="18" charset="0"/>
                      </a:rPr>
                      <m:t>itliklere</m:t>
                    </m:r>
                    <m:r>
                      <a:rPr lang="tr-T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tr-TR" b="0" i="0" smtClean="0">
                        <a:latin typeface="Cambria Math" panose="02040503050406030204" pitchFamily="18" charset="0"/>
                      </a:rPr>
                      <m:t>g</m:t>
                    </m:r>
                    <m:r>
                      <a:rPr lang="tr-TR" b="0" i="0" smtClean="0">
                        <a:latin typeface="Cambria Math" panose="02040503050406030204" pitchFamily="18" charset="0"/>
                      </a:rPr>
                      <m:t>ö</m:t>
                    </m:r>
                    <m:r>
                      <m:rPr>
                        <m:sty m:val="p"/>
                      </m:rPr>
                      <a:rPr lang="tr-TR" b="0" i="0" smtClean="0">
                        <a:latin typeface="Cambria Math" panose="02040503050406030204" pitchFamily="18" charset="0"/>
                      </a:rPr>
                      <m:t>re</m:t>
                    </m:r>
                    <m:r>
                      <a:rPr lang="tr-T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tr-TR" b="0" i="0" smtClean="0">
                        <a:latin typeface="Cambria Math" panose="02040503050406030204" pitchFamily="18" charset="0"/>
                      </a:rPr>
                      <m:t>g</m:t>
                    </m:r>
                    <m:r>
                      <a:rPr lang="tr-TR" b="0" i="0" smtClean="0">
                        <a:latin typeface="Cambria Math" panose="02040503050406030204" pitchFamily="18" charset="0"/>
                      </a:rPr>
                      <m:t>ü</m:t>
                    </m:r>
                    <m:r>
                      <m:rPr>
                        <m:sty m:val="p"/>
                      </m:rPr>
                      <a:rPr lang="tr-TR" b="0" i="0" smtClean="0">
                        <a:latin typeface="Cambria Math" panose="02040503050406030204" pitchFamily="18" charset="0"/>
                      </a:rPr>
                      <m:t>ncelle</m:t>
                    </m:r>
                    <m:r>
                      <a:rPr lang="tr-TR" b="0" i="0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tr-TR" b="0" dirty="0"/>
              </a:p>
              <a:p>
                <a:pPr algn="l"/>
                <a:endParaRPr lang="tr-TR" b="0" i="0" dirty="0">
                  <a:latin typeface="Cambria Math" panose="02040503050406030204" pitchFamily="18" charset="0"/>
                </a:endParaRPr>
              </a:p>
              <a:p>
                <a:pPr marL="342900" indent="-342900" algn="l">
                  <a:buFont typeface="Calibri" panose="020F0502020204030204" pitchFamily="34" charset="0"/>
                  <a:buChar char="∞"/>
                </a:pPr>
                <a14:m>
                  <m:oMath xmlns:m="http://schemas.openxmlformats.org/officeDocument/2006/math">
                    <m:r>
                      <a:rPr lang="tr-TR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tr-T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tr-TR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tr-T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tr-TR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tr-TR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tr-TR" b="0" i="1" smtClean="0">
                                <a:latin typeface="Cambria Math" panose="02040503050406030204" pitchFamily="18" charset="0"/>
                              </a:rPr>
                              <m:t>ğ</m:t>
                            </m:r>
                            <m:r>
                              <a:rPr lang="tr-TR" b="0" i="1" smtClean="0">
                                <a:latin typeface="Cambria Math" panose="02040503050406030204" pitchFamily="18" charset="0"/>
                              </a:rPr>
                              <m:t>𝚤𝑟𝑙𝚤𝑘𝑙𝑎𝑟</m:t>
                            </m:r>
                            <m:r>
                              <a:rPr lang="tr-TR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tr-TR" b="0" i="1" smtClean="0">
                                <a:latin typeface="Cambria Math" panose="02040503050406030204" pitchFamily="18" charset="0"/>
                              </a:rPr>
                              <m:t>𝑑𝑒</m:t>
                            </m:r>
                            <m:r>
                              <a:rPr lang="tr-TR" b="0" i="1" smtClean="0">
                                <a:latin typeface="Cambria Math" panose="02040503050406030204" pitchFamily="18" charset="0"/>
                              </a:rPr>
                              <m:t>ğ</m:t>
                            </m:r>
                            <m:r>
                              <a:rPr lang="tr-TR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tr-TR" b="0" i="1" smtClean="0">
                                <a:latin typeface="Cambria Math" panose="02040503050406030204" pitchFamily="18" charset="0"/>
                              </a:rPr>
                              <m:t>ş</m:t>
                            </m:r>
                            <m:r>
                              <a:rPr lang="tr-TR" b="0" i="1" smtClean="0">
                                <a:latin typeface="Cambria Math" panose="02040503050406030204" pitchFamily="18" charset="0"/>
                              </a:rPr>
                              <m:t>𝑡𝑖𝑟𝑖𝑙𝑚𝑒𝑧</m:t>
                            </m:r>
                            <m:r>
                              <a:rPr lang="tr-TR" b="0" i="1" smtClean="0">
                                <a:latin typeface="Cambria Math" panose="02040503050406030204" pitchFamily="18" charset="0"/>
                              </a:rPr>
                              <m:t>,    Ç=</m:t>
                            </m:r>
                            <m:r>
                              <a:rPr lang="tr-TR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e>
                            <m:r>
                              <a:rPr lang="tr-TR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  <m:e>
                            <m:sSub>
                              <m:sSubPr>
                                <m:ctrlPr>
                                  <a:rPr lang="tr-T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tr-TR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tr-TR" b="0" i="1" smtClean="0">
                                    <a:latin typeface="Cambria Math" panose="02040503050406030204" pitchFamily="18" charset="0"/>
                                  </a:rPr>
                                  <m:t>𝑦𝑒𝑛𝑖</m:t>
                                </m:r>
                              </m:sub>
                            </m:sSub>
                            <m:r>
                              <a:rPr lang="tr-TR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tr-T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tr-TR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tr-TR" b="0" i="1" smtClean="0">
                                    <a:latin typeface="Cambria Math" panose="02040503050406030204" pitchFamily="18" charset="0"/>
                                  </a:rPr>
                                  <m:t>𝑒𝑠𝑘𝑖</m:t>
                                </m:r>
                              </m:sub>
                            </m:sSub>
                            <m:r>
                              <a:rPr lang="tr-TR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tr-TR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  <m:r>
                              <a:rPr lang="tr-TR" b="0" i="1" smtClean="0">
                                <a:latin typeface="Cambria Math" panose="02040503050406030204" pitchFamily="18" charset="0"/>
                              </a:rPr>
                              <m:t>.</m:t>
                            </m:r>
                            <m:sSub>
                              <m:sSubPr>
                                <m:ctrlPr>
                                  <a:rPr lang="tr-T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tr-TR" b="0" i="1" smtClean="0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  <m:sub>
                                <m:r>
                                  <a:rPr lang="tr-TR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tr-TR" b="0" i="1" smtClean="0">
                                <a:latin typeface="Cambria Math" panose="02040503050406030204" pitchFamily="18" charset="0"/>
                              </a:rPr>
                              <m:t>,  Ç&lt;</m:t>
                            </m:r>
                            <m:r>
                              <a:rPr lang="tr-TR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e>
                            <m:sSub>
                              <m:sSubPr>
                                <m:ctrlPr>
                                  <a:rPr lang="tr-T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tr-TR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tr-TR" b="0" i="1" smtClean="0">
                                    <a:latin typeface="Cambria Math" panose="02040503050406030204" pitchFamily="18" charset="0"/>
                                  </a:rPr>
                                  <m:t>𝑦𝑒𝑛𝑖</m:t>
                                </m:r>
                              </m:sub>
                            </m:sSub>
                            <m:r>
                              <a:rPr lang="tr-TR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tr-T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tr-TR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tr-TR" b="0" i="1" smtClean="0">
                                    <a:latin typeface="Cambria Math" panose="02040503050406030204" pitchFamily="18" charset="0"/>
                                  </a:rPr>
                                  <m:t>𝑒𝑠𝑘𝑖</m:t>
                                </m:r>
                              </m:sub>
                            </m:sSub>
                            <m:r>
                              <a:rPr lang="tr-TR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tr-TR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e>
                            <m:r>
                              <a:rPr lang="tr-TR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  <m:e>
                            <m:sSub>
                              <m:sSubPr>
                                <m:ctrlPr>
                                  <a:rPr lang="tr-T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tr-TR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tr-TR" b="0" i="1" smtClean="0">
                                    <a:latin typeface="Cambria Math" panose="02040503050406030204" pitchFamily="18" charset="0"/>
                                  </a:rPr>
                                  <m:t>𝑦𝑒𝑛𝑖</m:t>
                                </m:r>
                              </m:sub>
                            </m:sSub>
                            <m:r>
                              <a:rPr lang="tr-TR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tr-T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tr-TR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tr-TR" b="0" i="1" smtClean="0">
                                    <a:latin typeface="Cambria Math" panose="02040503050406030204" pitchFamily="18" charset="0"/>
                                  </a:rPr>
                                  <m:t>𝑒𝑠𝑘𝑖</m:t>
                                </m:r>
                              </m:sub>
                            </m:sSub>
                            <m:r>
                              <a:rPr lang="tr-TR" b="0" i="1" smtClean="0">
                                <a:latin typeface="Cambria Math" panose="02040503050406030204" pitchFamily="18" charset="0"/>
                              </a:rPr>
                              <m:t> −</m:t>
                            </m:r>
                            <m:r>
                              <a:rPr lang="tr-T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  <m:r>
                              <a:rPr lang="tr-T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.</m:t>
                            </m:r>
                            <m:sSub>
                              <m:sSubPr>
                                <m:ctrlPr>
                                  <a:rPr lang="tr-T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tr-T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  <m:sub>
                                <m:r>
                                  <a:rPr lang="tr-T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tr-TR" b="0" i="1" smtClean="0">
                                <a:latin typeface="Cambria Math" panose="02040503050406030204" pitchFamily="18" charset="0"/>
                              </a:rPr>
                              <m:t>,   Ç&gt;</m:t>
                            </m:r>
                            <m:r>
                              <a:rPr lang="tr-TR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e>
                            <m:sSub>
                              <m:sSubPr>
                                <m:ctrlPr>
                                  <a:rPr lang="tr-T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tr-TR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tr-TR" b="0" i="1" smtClean="0">
                                    <a:latin typeface="Cambria Math" panose="02040503050406030204" pitchFamily="18" charset="0"/>
                                  </a:rPr>
                                  <m:t>𝑦𝑒𝑛𝑖</m:t>
                                </m:r>
                              </m:sub>
                            </m:sSub>
                            <m:r>
                              <a:rPr lang="tr-TR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tr-T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tr-TR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tr-TR" b="0" i="1" smtClean="0">
                                    <a:latin typeface="Cambria Math" panose="02040503050406030204" pitchFamily="18" charset="0"/>
                                  </a:rPr>
                                  <m:t>𝑒𝑠𝑘𝑖</m:t>
                                </m:r>
                              </m:sub>
                            </m:sSub>
                            <m:r>
                              <a:rPr lang="tr-TR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m:rPr>
                                <m:lit/>
                              </m:rPr>
                              <a:rPr lang="tr-TR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tr-TR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</m:eqArr>
                      </m:e>
                    </m:d>
                  </m:oMath>
                </a14:m>
                <a:endParaRPr lang="tr-TR" b="0" dirty="0"/>
              </a:p>
              <a:p>
                <a:pPr marL="342900" indent="-342900" algn="l">
                  <a:buFont typeface="Calibri" panose="020F0502020204030204" pitchFamily="34" charset="0"/>
                  <a:buChar char="∞"/>
                </a:pPr>
                <a:endParaRPr lang="tr-TR" b="1" dirty="0"/>
              </a:p>
              <a:p>
                <a:pPr marL="342900" indent="-342900" algn="l">
                  <a:buFont typeface="Calibri" panose="020F0502020204030204" pitchFamily="34" charset="0"/>
                  <a:buChar char="∞"/>
                </a:pPr>
                <a:r>
                  <a:rPr lang="tr-TR" b="1" dirty="0"/>
                  <a:t>5.Adım: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tr-TR" b="0" i="0" smtClean="0">
                        <a:latin typeface="Cambria Math" panose="02040503050406030204" pitchFamily="18" charset="0"/>
                      </a:rPr>
                      <m:t>B</m:t>
                    </m:r>
                    <m:r>
                      <a:rPr lang="tr-TR" b="0" i="0" smtClean="0">
                        <a:latin typeface="Cambria Math" panose="02040503050406030204" pitchFamily="18" charset="0"/>
                      </a:rPr>
                      <m:t>ü</m:t>
                    </m:r>
                    <m:r>
                      <m:rPr>
                        <m:sty m:val="p"/>
                      </m:rPr>
                      <a:rPr lang="tr-TR" b="0" i="0" smtClean="0">
                        <a:latin typeface="Cambria Math" panose="02040503050406030204" pitchFamily="18" charset="0"/>
                      </a:rPr>
                      <m:t>t</m:t>
                    </m:r>
                    <m:r>
                      <a:rPr lang="tr-TR" b="0" i="0" smtClean="0">
                        <a:latin typeface="Cambria Math" panose="02040503050406030204" pitchFamily="18" charset="0"/>
                      </a:rPr>
                      <m:t>ü</m:t>
                    </m:r>
                    <m:r>
                      <m:rPr>
                        <m:sty m:val="p"/>
                      </m:rPr>
                      <a:rPr lang="tr-TR" b="0" i="0" smtClean="0">
                        <a:latin typeface="Cambria Math" panose="02040503050406030204" pitchFamily="18" charset="0"/>
                      </a:rPr>
                      <m:t>n</m:t>
                    </m:r>
                    <m:r>
                      <a:rPr lang="tr-T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tr-TR" b="0" i="0" smtClean="0">
                        <a:latin typeface="Cambria Math" panose="02040503050406030204" pitchFamily="18" charset="0"/>
                      </a:rPr>
                      <m:t>girdiler</m:t>
                    </m:r>
                    <m:r>
                      <a:rPr lang="tr-T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tr-TR" b="0" i="0" smtClean="0">
                        <a:latin typeface="Cambria Math" panose="02040503050406030204" pitchFamily="18" charset="0"/>
                      </a:rPr>
                      <m:t>do</m:t>
                    </m:r>
                    <m:r>
                      <a:rPr lang="tr-TR" b="0" i="0" smtClean="0">
                        <a:latin typeface="Cambria Math" panose="02040503050406030204" pitchFamily="18" charset="0"/>
                      </a:rPr>
                      <m:t>ğ</m:t>
                    </m:r>
                    <m:r>
                      <m:rPr>
                        <m:sty m:val="p"/>
                      </m:rPr>
                      <a:rPr lang="tr-TR" b="0" i="0" smtClean="0">
                        <a:latin typeface="Cambria Math" panose="02040503050406030204" pitchFamily="18" charset="0"/>
                      </a:rPr>
                      <m:t>ru</m:t>
                    </m:r>
                    <m:r>
                      <a:rPr lang="tr-T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tr-TR" b="0" i="0" smtClean="0">
                        <a:latin typeface="Cambria Math" panose="02040503050406030204" pitchFamily="18" charset="0"/>
                      </a:rPr>
                      <m:t>s</m:t>
                    </m:r>
                    <m:r>
                      <a:rPr lang="tr-TR" b="0" i="0" smtClean="0">
                        <a:latin typeface="Cambria Math" panose="02040503050406030204" pitchFamily="18" charset="0"/>
                      </a:rPr>
                      <m:t>𝚤</m:t>
                    </m:r>
                    <m:r>
                      <m:rPr>
                        <m:sty m:val="p"/>
                      </m:rPr>
                      <a:rPr lang="tr-TR" b="0" i="0" smtClean="0">
                        <a:latin typeface="Cambria Math" panose="02040503050406030204" pitchFamily="18" charset="0"/>
                      </a:rPr>
                      <m:t>n</m:t>
                    </m:r>
                    <m:r>
                      <a:rPr lang="tr-TR" b="0" i="0" smtClean="0">
                        <a:latin typeface="Cambria Math" panose="02040503050406030204" pitchFamily="18" charset="0"/>
                      </a:rPr>
                      <m:t>𝚤</m:t>
                    </m:r>
                    <m:r>
                      <m:rPr>
                        <m:sty m:val="p"/>
                      </m:rPr>
                      <a:rPr lang="tr-TR" b="0" i="0" smtClean="0">
                        <a:latin typeface="Cambria Math" panose="02040503050406030204" pitchFamily="18" charset="0"/>
                      </a:rPr>
                      <m:t>fland</m:t>
                    </m:r>
                    <m:r>
                      <a:rPr lang="tr-TR" b="0" i="0" smtClean="0">
                        <a:latin typeface="Cambria Math" panose="02040503050406030204" pitchFamily="18" charset="0"/>
                      </a:rPr>
                      <m:t>𝚤</m:t>
                    </m:r>
                    <m:r>
                      <m:rPr>
                        <m:sty m:val="p"/>
                      </m:rPr>
                      <a:rPr lang="tr-TR" b="0" i="0" smtClean="0">
                        <a:latin typeface="Cambria Math" panose="02040503050406030204" pitchFamily="18" charset="0"/>
                      </a:rPr>
                      <m:t>rma</m:t>
                    </m:r>
                    <m:r>
                      <a:rPr lang="tr-T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tr-TR" b="0" i="0" smtClean="0">
                        <a:latin typeface="Cambria Math" panose="02040503050406030204" pitchFamily="18" charset="0"/>
                      </a:rPr>
                      <m:t>yap</m:t>
                    </m:r>
                    <m:r>
                      <a:rPr lang="tr-TR" b="0" i="0" smtClean="0">
                        <a:latin typeface="Cambria Math" panose="02040503050406030204" pitchFamily="18" charset="0"/>
                      </a:rPr>
                      <m:t>𝚤</m:t>
                    </m:r>
                    <m:r>
                      <m:rPr>
                        <m:sty m:val="p"/>
                      </m:rPr>
                      <a:rPr lang="tr-TR" b="0" i="0" smtClean="0">
                        <a:latin typeface="Cambria Math" panose="02040503050406030204" pitchFamily="18" charset="0"/>
                      </a:rPr>
                      <m:t>l</m:t>
                    </m:r>
                    <m:r>
                      <a:rPr lang="tr-TR" b="0" i="0" smtClean="0">
                        <a:latin typeface="Cambria Math" panose="02040503050406030204" pitchFamily="18" charset="0"/>
                      </a:rPr>
                      <m:t>𝚤</m:t>
                    </m:r>
                    <m:r>
                      <m:rPr>
                        <m:sty m:val="p"/>
                      </m:rPr>
                      <a:rPr lang="tr-TR" b="0" i="0" smtClean="0">
                        <a:latin typeface="Cambria Math" panose="02040503050406030204" pitchFamily="18" charset="0"/>
                      </a:rPr>
                      <m:t>ncaya</m:t>
                    </m:r>
                    <m:r>
                      <a:rPr lang="tr-T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tr-TR" b="0" i="0" smtClean="0">
                        <a:latin typeface="Cambria Math" panose="02040503050406030204" pitchFamily="18" charset="0"/>
                      </a:rPr>
                      <m:t>kadar</m:t>
                    </m:r>
                    <m:r>
                      <a:rPr lang="tr-T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tr-TR" b="0" i="0" smtClean="0">
                        <a:latin typeface="Cambria Math" panose="02040503050406030204" pitchFamily="18" charset="0"/>
                      </a:rPr>
                      <m:t>Ad</m:t>
                    </m:r>
                    <m:r>
                      <a:rPr lang="tr-TR" b="0" i="0" smtClean="0">
                        <a:latin typeface="Cambria Math" panose="02040503050406030204" pitchFamily="18" charset="0"/>
                      </a:rPr>
                      <m:t>𝚤</m:t>
                    </m:r>
                    <m:r>
                      <m:rPr>
                        <m:sty m:val="p"/>
                      </m:rPr>
                      <a:rPr lang="tr-TR" b="0" i="0" smtClean="0">
                        <a:latin typeface="Cambria Math" panose="02040503050406030204" pitchFamily="18" charset="0"/>
                      </a:rPr>
                      <m:t>m</m:t>
                    </m:r>
                    <m:r>
                      <a:rPr lang="tr-TR" b="0" i="0" smtClean="0">
                        <a:latin typeface="Cambria Math" panose="02040503050406030204" pitchFamily="18" charset="0"/>
                      </a:rPr>
                      <m:t> 2 </m:t>
                    </m:r>
                    <m:r>
                      <m:rPr>
                        <m:sty m:val="p"/>
                      </m:rPr>
                      <a:rPr lang="tr-TR" b="0" i="0" smtClean="0">
                        <a:latin typeface="Cambria Math" panose="02040503050406030204" pitchFamily="18" charset="0"/>
                      </a:rPr>
                      <m:t>ile</m:t>
                    </m:r>
                    <m:r>
                      <a:rPr lang="tr-TR" b="0" i="0" smtClean="0">
                        <a:latin typeface="Cambria Math" panose="02040503050406030204" pitchFamily="18" charset="0"/>
                      </a:rPr>
                      <m:t> 4 </m:t>
                    </m:r>
                    <m:r>
                      <m:rPr>
                        <m:sty m:val="p"/>
                      </m:rPr>
                      <a:rPr lang="tr-TR" b="0" i="0" smtClean="0">
                        <a:latin typeface="Cambria Math" panose="02040503050406030204" pitchFamily="18" charset="0"/>
                      </a:rPr>
                      <m:t>aras</m:t>
                    </m:r>
                    <m:r>
                      <a:rPr lang="tr-TR" b="0" i="0" smtClean="0">
                        <a:latin typeface="Cambria Math" panose="02040503050406030204" pitchFamily="18" charset="0"/>
                      </a:rPr>
                      <m:t>𝚤</m:t>
                    </m:r>
                    <m:r>
                      <m:rPr>
                        <m:sty m:val="p"/>
                      </m:rPr>
                      <a:rPr lang="tr-TR" b="0" i="0" smtClean="0">
                        <a:latin typeface="Cambria Math" panose="02040503050406030204" pitchFamily="18" charset="0"/>
                      </a:rPr>
                      <m:t>n</m:t>
                    </m:r>
                    <m:r>
                      <a:rPr lang="tr-TR" b="0" i="0" smtClean="0">
                        <a:latin typeface="Cambria Math" panose="02040503050406030204" pitchFamily="18" charset="0"/>
                      </a:rPr>
                      <m:t>𝚤</m:t>
                    </m:r>
                    <m:r>
                      <a:rPr lang="tr-T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tr-TR" b="0" i="0" smtClean="0">
                        <a:latin typeface="Cambria Math" panose="02040503050406030204" pitchFamily="18" charset="0"/>
                      </a:rPr>
                      <m:t>tekrarla</m:t>
                    </m:r>
                    <m:r>
                      <a:rPr lang="tr-TR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tr-TR" dirty="0"/>
              </a:p>
            </p:txBody>
          </p:sp>
        </mc:Choice>
        <mc:Fallback xmlns="">
          <p:sp>
            <p:nvSpPr>
              <p:cNvPr id="12" name="Alt Başlık 2">
                <a:extLst>
                  <a:ext uri="{FF2B5EF4-FFF2-40B4-BE49-F238E27FC236}">
                    <a16:creationId xmlns:a16="http://schemas.microsoft.com/office/drawing/2014/main" id="{1923475F-A03E-24DB-A4D1-283DB8AC24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160490"/>
                <a:ext cx="12192000" cy="5037110"/>
              </a:xfrm>
              <a:prstGeom prst="rect">
                <a:avLst/>
              </a:prstGeom>
              <a:blipFill>
                <a:blip r:embed="rId2"/>
                <a:stretch>
                  <a:fillRect l="-800" t="-1814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17521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lt Başlık 2">
            <a:extLst>
              <a:ext uri="{FF2B5EF4-FFF2-40B4-BE49-F238E27FC236}">
                <a16:creationId xmlns:a16="http://schemas.microsoft.com/office/drawing/2014/main" id="{DCFE7869-7F20-E6F0-AF16-26002F95D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4693" y="3196091"/>
            <a:ext cx="1644385" cy="628932"/>
          </a:xfrm>
        </p:spPr>
        <p:txBody>
          <a:bodyPr vert="horz" lIns="91440" tIns="45720" rIns="91440" bIns="45720" rtlCol="0">
            <a:normAutofit/>
          </a:bodyPr>
          <a:lstStyle/>
          <a:p>
            <a:pPr algn="l"/>
            <a:r>
              <a:rPr lang="tr-TR" sz="2800" kern="1200" dirty="0">
                <a:solidFill>
                  <a:schemeClr val="tx1"/>
                </a:solidFill>
                <a:latin typeface="+mn-lt"/>
                <a:ea typeface="+mn-ea"/>
                <a:cs typeface="+mn-cs"/>
                <a:hlinkClick r:id="rId2"/>
              </a:rPr>
              <a:t>GauGAN2</a:t>
            </a:r>
            <a:endParaRPr lang="en-US" sz="10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D0EED8-3E07-4640-ADCA-338C6514639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854DF3F-AA60-4655-B0CD-593197322A72}" type="datetime1">
              <a:rPr lang="en-US" smtClean="0"/>
              <a:pPr>
                <a:spcAft>
                  <a:spcPts val="600"/>
                </a:spcAft>
              </a:pPr>
              <a:t>10/26/2023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69EA91-5823-4965-9B7F-625D04953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9A11690-4018-4631-8FAF-5D3B9C61C26D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  <p:pic>
        <p:nvPicPr>
          <p:cNvPr id="3" name="Resim 2" descr="dağ, açık hava, gök, su içeren bir resim&#10;&#10;Açıklama otomatik olarak oluşturuldu">
            <a:extLst>
              <a:ext uri="{FF2B5EF4-FFF2-40B4-BE49-F238E27FC236}">
                <a16:creationId xmlns:a16="http://schemas.microsoft.com/office/drawing/2014/main" id="{44308F57-5D48-4817-92A1-91A8BD8486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6530" y="182562"/>
            <a:ext cx="6398941" cy="6398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390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93B2367-DAEA-4D1A-B3AC-1D29C63D62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8278368" cy="711200"/>
          </a:xfrm>
        </p:spPr>
        <p:txBody>
          <a:bodyPr>
            <a:noAutofit/>
          </a:bodyPr>
          <a:lstStyle/>
          <a:p>
            <a:pPr algn="l"/>
            <a:r>
              <a:rPr lang="tr-TR" sz="4000" dirty="0" err="1">
                <a:solidFill>
                  <a:srgbClr val="5C9138"/>
                </a:solidFill>
              </a:rPr>
              <a:t>Perceptron</a:t>
            </a:r>
            <a:r>
              <a:rPr lang="tr-TR" sz="4000" dirty="0">
                <a:solidFill>
                  <a:srgbClr val="5C9138"/>
                </a:solidFill>
              </a:rPr>
              <a:t> bir örnek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D0EED8-3E07-4640-ADCA-338C651463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4DF3F-AA60-4655-B0CD-593197322A72}" type="datetime1">
              <a:rPr lang="tr-TR" smtClean="0"/>
              <a:t>26.10.2023</a:t>
            </a:fld>
            <a:endParaRPr lang="tr-T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69EA91-5823-4965-9B7F-625D04953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11690-4018-4631-8FAF-5D3B9C61C26D}" type="slidenum">
              <a:rPr lang="tr-TR" smtClean="0"/>
              <a:t>20</a:t>
            </a:fld>
            <a:endParaRPr lang="tr-T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Alt Başlık 2">
                <a:extLst>
                  <a:ext uri="{FF2B5EF4-FFF2-40B4-BE49-F238E27FC236}">
                    <a16:creationId xmlns:a16="http://schemas.microsoft.com/office/drawing/2014/main" id="{2CD1AF2E-8AED-6310-A499-0E6EA985687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2296" y="760255"/>
                <a:ext cx="10619232" cy="278604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 algn="l">
                  <a:buFont typeface="Calibri" panose="020F0502020204030204" pitchFamily="34" charset="0"/>
                  <a:buChar char="∞"/>
                </a:pPr>
                <a:r>
                  <a:rPr lang="tr-TR" dirty="0"/>
                  <a:t>Girişler değerleri; </a:t>
                </a:r>
                <a14:m>
                  <m:oMath xmlns:m="http://schemas.openxmlformats.org/officeDocument/2006/math">
                    <m:r>
                      <a:rPr lang="tr-TR" b="0" i="1" smtClean="0">
                        <a:latin typeface="Cambria Math" panose="02040503050406030204" pitchFamily="18" charset="0"/>
                      </a:rPr>
                      <m:t>[</m:t>
                    </m:r>
                    <m:d>
                      <m:dPr>
                        <m:begChr m:val="["/>
                        <m:endChr m:val="]"/>
                        <m:ctrlPr>
                          <a:rPr lang="tr-T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0, 1</m:t>
                        </m:r>
                      </m:e>
                    </m:d>
                    <m:r>
                      <a:rPr lang="tr-TR" b="0" i="1" smtClean="0"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begChr m:val="["/>
                        <m:endChr m:val="]"/>
                        <m:ctrlPr>
                          <a:rPr lang="tr-T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1, −1</m:t>
                        </m:r>
                      </m:e>
                    </m:d>
                    <m:r>
                      <a:rPr lang="tr-TR" b="0" i="1" smtClean="0"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begChr m:val="["/>
                        <m:endChr m:val="]"/>
                        <m:ctrlPr>
                          <a:rPr lang="tr-T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1, 1</m:t>
                        </m:r>
                      </m:e>
                    </m:d>
                    <m:r>
                      <a:rPr lang="tr-TR" b="0" i="1" smtClean="0">
                        <a:latin typeface="Cambria Math" panose="02040503050406030204" pitchFamily="18" charset="0"/>
                      </a:rPr>
                      <m:t>, [2, 1]]</m:t>
                    </m:r>
                  </m:oMath>
                </a14:m>
                <a:r>
                  <a:rPr lang="tr-TR" dirty="0"/>
                  <a:t>, Beklenen çıktı değerleri;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tr-T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["/>
                            <m:endChr m:val="]"/>
                            <m:ctrlPr>
                              <a:rPr lang="tr-T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tr-TR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tr-T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tr-TR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tr-T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tr-T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tr-T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tr-T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</m:d>
                    <m:r>
                      <a:rPr lang="tr-TR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tr-TR" dirty="0"/>
                  <a:t> ağırlıklar ise; </a:t>
                </a:r>
                <a14:m>
                  <m:oMath xmlns:m="http://schemas.openxmlformats.org/officeDocument/2006/math">
                    <m:r>
                      <a:rPr lang="tr-TR" b="0" i="1" smtClean="0">
                        <a:latin typeface="Cambria Math" panose="02040503050406030204" pitchFamily="18" charset="0"/>
                      </a:rPr>
                      <m:t>[[1,1]]</m:t>
                    </m:r>
                  </m:oMath>
                </a14:m>
                <a:r>
                  <a:rPr lang="tr-TR" dirty="0"/>
                  <a:t> şeklindedir. Eşik değeri </a:t>
                </a:r>
                <a14:m>
                  <m:oMath xmlns:m="http://schemas.openxmlformats.org/officeDocument/2006/math">
                    <m:r>
                      <a:rPr lang="tr-TR" b="0" i="1" smtClean="0">
                        <a:latin typeface="Cambria Math" panose="02040503050406030204" pitchFamily="18" charset="0"/>
                      </a:rPr>
                      <m:t>𝜙</m:t>
                    </m:r>
                    <m:r>
                      <a:rPr lang="tr-TR" b="0" i="1" smtClean="0">
                        <a:latin typeface="Cambria Math" panose="02040503050406030204" pitchFamily="18" charset="0"/>
                      </a:rPr>
                      <m:t>=4</m:t>
                    </m:r>
                  </m:oMath>
                </a14:m>
                <a:r>
                  <a:rPr lang="tr-TR" dirty="0"/>
                  <a:t>, öğrenme katsayısı </a:t>
                </a:r>
                <a14:m>
                  <m:oMath xmlns:m="http://schemas.openxmlformats.org/officeDocument/2006/math">
                    <m:r>
                      <a:rPr lang="tr-TR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tr-TR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tr-TR" dirty="0"/>
                  <a:t> olarak belirlenmiştir. Bu durumda bütün girdileri doğru olacak şekilde sınıflandıracak ağırlıkları tespit ediniz.</a:t>
                </a:r>
              </a:p>
              <a:p>
                <a:pPr marL="342900" indent="-342900" algn="l">
                  <a:buFont typeface="Calibri" panose="020F0502020204030204" pitchFamily="34" charset="0"/>
                  <a:buChar char="∞"/>
                </a:pPr>
                <a:endParaRPr lang="tr-TR" dirty="0"/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 b="0" i="1" smtClean="0">
                          <a:latin typeface="Cambria Math" panose="02040503050406030204" pitchFamily="18" charset="0"/>
                        </a:rPr>
                        <m:t>Ç</m:t>
                      </m:r>
                      <m:r>
                        <a:rPr lang="tr-TR" b="0" i="1" smtClean="0">
                          <a:latin typeface="Cambria Math" panose="02040503050406030204" pitchFamily="18" charset="0"/>
                        </a:rPr>
                        <m:t>𝚤𝑘𝑡𝚤</m:t>
                      </m:r>
                      <m:r>
                        <a:rPr lang="tr-TR" i="1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{"/>
                          <m:endChr m:val=""/>
                          <m:ctrlPr>
                            <a:rPr lang="tr-T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tr-TR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tr-TR" i="1">
                                  <a:latin typeface="Cambria Math" panose="02040503050406030204" pitchFamily="18" charset="0"/>
                                </a:rPr>
                                <m:t>1,  </m:t>
                              </m:r>
                              <m:r>
                                <a:rPr lang="tr-TR" i="1">
                                  <a:latin typeface="Cambria Math" panose="02040503050406030204" pitchFamily="18" charset="0"/>
                                </a:rPr>
                                <m:t>𝑁𝐸𝑇</m:t>
                              </m:r>
                              <m:r>
                                <a:rPr lang="tr-TR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  <m:r>
                                <a:rPr lang="tr-TR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e>
                              <m:r>
                                <a:rPr lang="tr-TR" i="1">
                                  <a:latin typeface="Cambria Math" panose="02040503050406030204" pitchFamily="18" charset="0"/>
                                </a:rPr>
                                <m:t>&amp;0,  </m:t>
                              </m:r>
                              <m:r>
                                <a:rPr lang="tr-TR" i="1">
                                  <a:latin typeface="Cambria Math" panose="02040503050406030204" pitchFamily="18" charset="0"/>
                                </a:rPr>
                                <m:t>𝑁𝐸𝑇</m:t>
                              </m:r>
                              <m:r>
                                <a:rPr lang="tr-TR" i="1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tr-TR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tr-TR" dirty="0"/>
              </a:p>
            </p:txBody>
          </p:sp>
        </mc:Choice>
        <mc:Fallback xmlns="">
          <p:sp>
            <p:nvSpPr>
              <p:cNvPr id="21" name="Alt Başlık 2">
                <a:extLst>
                  <a:ext uri="{FF2B5EF4-FFF2-40B4-BE49-F238E27FC236}">
                    <a16:creationId xmlns:a16="http://schemas.microsoft.com/office/drawing/2014/main" id="{2CD1AF2E-8AED-6310-A499-0E6EA98568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96" y="760255"/>
                <a:ext cx="10619232" cy="2786041"/>
              </a:xfrm>
              <a:prstGeom prst="rect">
                <a:avLst/>
              </a:prstGeom>
              <a:blipFill>
                <a:blip r:embed="rId2"/>
                <a:stretch>
                  <a:fillRect l="-918" t="-3501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Grup 19">
            <a:extLst>
              <a:ext uri="{FF2B5EF4-FFF2-40B4-BE49-F238E27FC236}">
                <a16:creationId xmlns:a16="http://schemas.microsoft.com/office/drawing/2014/main" id="{E2886C01-F863-5007-55A0-B04048C64E19}"/>
              </a:ext>
            </a:extLst>
          </p:cNvPr>
          <p:cNvGrpSpPr/>
          <p:nvPr/>
        </p:nvGrpSpPr>
        <p:grpSpPr>
          <a:xfrm>
            <a:off x="2002714" y="3693775"/>
            <a:ext cx="6607886" cy="2515096"/>
            <a:chOff x="2002714" y="3582648"/>
            <a:chExt cx="6607886" cy="2515096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915F74A7-8BB7-FEF5-5B2D-0520FBE631F3}"/>
                </a:ext>
              </a:extLst>
            </p:cNvPr>
            <p:cNvSpPr/>
            <p:nvPr/>
          </p:nvSpPr>
          <p:spPr>
            <a:xfrm>
              <a:off x="3821486" y="3582648"/>
              <a:ext cx="635396" cy="66297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r-TR" dirty="0">
                  <a:solidFill>
                    <a:srgbClr val="FF0000"/>
                  </a:solidFill>
                </a:rPr>
                <a:t>1</a:t>
              </a:r>
            </a:p>
          </p:txBody>
        </p:sp>
        <p:grpSp>
          <p:nvGrpSpPr>
            <p:cNvPr id="11" name="Grup 10">
              <a:extLst>
                <a:ext uri="{FF2B5EF4-FFF2-40B4-BE49-F238E27FC236}">
                  <a16:creationId xmlns:a16="http://schemas.microsoft.com/office/drawing/2014/main" id="{6EFA11F1-5BDD-0173-A8DA-D70526312FE5}"/>
                </a:ext>
              </a:extLst>
            </p:cNvPr>
            <p:cNvGrpSpPr/>
            <p:nvPr/>
          </p:nvGrpSpPr>
          <p:grpSpPr>
            <a:xfrm>
              <a:off x="2002714" y="3678767"/>
              <a:ext cx="6607886" cy="2418977"/>
              <a:chOff x="2002714" y="3246669"/>
              <a:chExt cx="6607886" cy="2418977"/>
            </a:xfrm>
          </p:grpSpPr>
          <p:cxnSp>
            <p:nvCxnSpPr>
              <p:cNvPr id="26" name="Düz Ok Bağlayıcısı 25">
                <a:extLst>
                  <a:ext uri="{FF2B5EF4-FFF2-40B4-BE49-F238E27FC236}">
                    <a16:creationId xmlns:a16="http://schemas.microsoft.com/office/drawing/2014/main" id="{65404A2B-1118-22BC-484F-289C36E93118}"/>
                  </a:ext>
                </a:extLst>
              </p:cNvPr>
              <p:cNvCxnSpPr>
                <a:cxnSpLocks/>
                <a:stCxn id="30" idx="6"/>
                <a:endCxn id="39" idx="2"/>
              </p:cNvCxnSpPr>
              <p:nvPr/>
            </p:nvCxnSpPr>
            <p:spPr>
              <a:xfrm>
                <a:off x="4456882" y="3482038"/>
                <a:ext cx="1484799" cy="1085886"/>
              </a:xfrm>
              <a:prstGeom prst="straightConnector1">
                <a:avLst/>
              </a:prstGeom>
              <a:ln w="38100">
                <a:solidFill>
                  <a:schemeClr val="accent2"/>
                </a:solidFill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sp>
            <p:nvSpPr>
              <p:cNvPr id="27" name="Alt Başlık 2">
                <a:extLst>
                  <a:ext uri="{FF2B5EF4-FFF2-40B4-BE49-F238E27FC236}">
                    <a16:creationId xmlns:a16="http://schemas.microsoft.com/office/drawing/2014/main" id="{267E47E1-0E8B-6A6E-84E7-1EDF475F360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002714" y="3291576"/>
                <a:ext cx="1015551" cy="38092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tr-TR" dirty="0">
                    <a:solidFill>
                      <a:srgbClr val="FF0000"/>
                    </a:solidFill>
                  </a:rPr>
                  <a:t>Girdi 1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Alt Başlık 2">
                    <a:extLst>
                      <a:ext uri="{FF2B5EF4-FFF2-40B4-BE49-F238E27FC236}">
                        <a16:creationId xmlns:a16="http://schemas.microsoft.com/office/drawing/2014/main" id="{B4E60134-2A01-B0E1-F1D7-19D5A20DF586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4418355" y="3246669"/>
                    <a:ext cx="1015551" cy="380924"/>
                  </a:xfrm>
                  <a:prstGeom prst="rect">
                    <a:avLst/>
                  </a:prstGeom>
                </p:spPr>
                <p:txBody>
                  <a:bodyPr vert="horz" lIns="91440" tIns="45720" rIns="91440" bIns="45720" rtlCol="0">
                    <a:noAutofit/>
                  </a:bodyPr>
                  <a:lstStyle>
                    <a:lvl1pPr marL="0" indent="0" algn="ctr" defTabSz="914400" rtl="0" eaLnBrk="1" latinLnBrk="0" hangingPunct="1">
                      <a:lnSpc>
                        <a:spcPct val="90000"/>
                      </a:lnSpc>
                      <a:spcBef>
                        <a:spcPts val="1000"/>
                      </a:spcBef>
                      <a:buFont typeface="Arial" panose="020B0604020202020204" pitchFamily="34" charset="0"/>
                      <a:buNone/>
                      <a:defRPr sz="24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 algn="ctr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None/>
                      <a:defRPr sz="2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 algn="ctr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None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 algn="ctr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None/>
                      <a:defRPr sz="16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 algn="ctr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None/>
                      <a:defRPr sz="16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 algn="ctr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None/>
                      <a:defRPr sz="16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 algn="ctr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None/>
                      <a:defRPr sz="16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 algn="ctr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None/>
                      <a:defRPr sz="16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 algn="ctr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None/>
                      <a:defRPr sz="16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tr-T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tr-TR" b="0" i="1" smtClean="0">
                                  <a:latin typeface="Cambria Math" panose="02040503050406030204" pitchFamily="18" charset="0"/>
                                </a:rPr>
                                <m:t>13</m:t>
                              </m:r>
                            </m:sub>
                          </m:sSub>
                        </m:oMath>
                      </m:oMathPara>
                    </a14:m>
                    <a:endParaRPr lang="tr-TR" dirty="0"/>
                  </a:p>
                </p:txBody>
              </p:sp>
            </mc:Choice>
            <mc:Fallback xmlns="">
              <p:sp>
                <p:nvSpPr>
                  <p:cNvPr id="29" name="Alt Başlık 2">
                    <a:extLst>
                      <a:ext uri="{FF2B5EF4-FFF2-40B4-BE49-F238E27FC236}">
                        <a16:creationId xmlns:a16="http://schemas.microsoft.com/office/drawing/2014/main" id="{B4E60134-2A01-B0E1-F1D7-19D5A20DF58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18355" y="3246669"/>
                    <a:ext cx="1015551" cy="380924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b="-12903"/>
                    </a:stretch>
                  </a:blipFill>
                </p:spPr>
                <p:txBody>
                  <a:bodyPr/>
                  <a:lstStyle/>
                  <a:p>
                    <a:r>
                      <a:rPr lang="tr-T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1" name="Düz Ok Bağlayıcısı 30">
                <a:extLst>
                  <a:ext uri="{FF2B5EF4-FFF2-40B4-BE49-F238E27FC236}">
                    <a16:creationId xmlns:a16="http://schemas.microsoft.com/office/drawing/2014/main" id="{51A8274A-FDB4-D48E-F4C7-1C0158A21C13}"/>
                  </a:ext>
                </a:extLst>
              </p:cNvPr>
              <p:cNvCxnSpPr>
                <a:cxnSpLocks/>
                <a:stCxn id="27" idx="3"/>
                <a:endCxn id="30" idx="2"/>
              </p:cNvCxnSpPr>
              <p:nvPr/>
            </p:nvCxnSpPr>
            <p:spPr>
              <a:xfrm>
                <a:off x="3018265" y="3482038"/>
                <a:ext cx="803221" cy="0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6C120D6E-EB6E-F681-DF12-31FD2E0290FD}"/>
                  </a:ext>
                </a:extLst>
              </p:cNvPr>
              <p:cNvSpPr/>
              <p:nvPr/>
            </p:nvSpPr>
            <p:spPr>
              <a:xfrm>
                <a:off x="5941681" y="4010001"/>
                <a:ext cx="1111185" cy="1115845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tr-TR" dirty="0">
                    <a:solidFill>
                      <a:srgbClr val="FF0000"/>
                    </a:solidFill>
                  </a:rPr>
                  <a:t>3</a:t>
                </a:r>
              </a:p>
            </p:txBody>
          </p:sp>
          <p:cxnSp>
            <p:nvCxnSpPr>
              <p:cNvPr id="51" name="Düz Ok Bağlayıcısı 50">
                <a:extLst>
                  <a:ext uri="{FF2B5EF4-FFF2-40B4-BE49-F238E27FC236}">
                    <a16:creationId xmlns:a16="http://schemas.microsoft.com/office/drawing/2014/main" id="{FA1FDB43-C40A-B505-2A1D-38AB4A4B741A}"/>
                  </a:ext>
                </a:extLst>
              </p:cNvPr>
              <p:cNvCxnSpPr>
                <a:cxnSpLocks/>
                <a:stCxn id="39" idx="6"/>
                <a:endCxn id="52" idx="1"/>
              </p:cNvCxnSpPr>
              <p:nvPr/>
            </p:nvCxnSpPr>
            <p:spPr>
              <a:xfrm flipV="1">
                <a:off x="7052866" y="4567923"/>
                <a:ext cx="542183" cy="1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sp>
            <p:nvSpPr>
              <p:cNvPr id="52" name="Alt Başlık 2">
                <a:extLst>
                  <a:ext uri="{FF2B5EF4-FFF2-40B4-BE49-F238E27FC236}">
                    <a16:creationId xmlns:a16="http://schemas.microsoft.com/office/drawing/2014/main" id="{D4CD1B2B-A7D3-D539-1806-336D5D4634A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595049" y="4377461"/>
                <a:ext cx="1015551" cy="38092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tr-TR" dirty="0"/>
                  <a:t>Çıktı</a:t>
                </a:r>
              </a:p>
            </p:txBody>
          </p:sp>
          <p:sp>
            <p:nvSpPr>
              <p:cNvPr id="67" name="Alt Başlık 2">
                <a:extLst>
                  <a:ext uri="{FF2B5EF4-FFF2-40B4-BE49-F238E27FC236}">
                    <a16:creationId xmlns:a16="http://schemas.microsoft.com/office/drawing/2014/main" id="{C7966264-C3D1-1261-CF45-673F56449F1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002714" y="5130611"/>
                <a:ext cx="1015551" cy="38092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tr-TR" dirty="0">
                    <a:solidFill>
                      <a:srgbClr val="FF0000"/>
                    </a:solidFill>
                  </a:rPr>
                  <a:t>Girdi 2</a:t>
                </a:r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34AF62C7-2990-C9A6-E05A-9044C5C89C1B}"/>
                  </a:ext>
                </a:extLst>
              </p:cNvPr>
              <p:cNvSpPr/>
              <p:nvPr/>
            </p:nvSpPr>
            <p:spPr>
              <a:xfrm>
                <a:off x="3886775" y="5002670"/>
                <a:ext cx="635396" cy="66297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tr-TR" dirty="0">
                    <a:solidFill>
                      <a:srgbClr val="FF0000"/>
                    </a:solidFill>
                  </a:rPr>
                  <a:t>2</a:t>
                </a:r>
              </a:p>
            </p:txBody>
          </p:sp>
          <p:cxnSp>
            <p:nvCxnSpPr>
              <p:cNvPr id="70" name="Düz Ok Bağlayıcısı 69">
                <a:extLst>
                  <a:ext uri="{FF2B5EF4-FFF2-40B4-BE49-F238E27FC236}">
                    <a16:creationId xmlns:a16="http://schemas.microsoft.com/office/drawing/2014/main" id="{9F094798-02C7-D652-EDDF-3179A5A3E1AE}"/>
                  </a:ext>
                </a:extLst>
              </p:cNvPr>
              <p:cNvCxnSpPr>
                <a:cxnSpLocks/>
                <a:stCxn id="67" idx="3"/>
                <a:endCxn id="68" idx="2"/>
              </p:cNvCxnSpPr>
              <p:nvPr/>
            </p:nvCxnSpPr>
            <p:spPr>
              <a:xfrm>
                <a:off x="3018265" y="5321073"/>
                <a:ext cx="868510" cy="13085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79" name="Düz Ok Bağlayıcısı 78">
                <a:extLst>
                  <a:ext uri="{FF2B5EF4-FFF2-40B4-BE49-F238E27FC236}">
                    <a16:creationId xmlns:a16="http://schemas.microsoft.com/office/drawing/2014/main" id="{AD8CC4F7-22AC-A0EE-4F12-8AB7D8744FEF}"/>
                  </a:ext>
                </a:extLst>
              </p:cNvPr>
              <p:cNvCxnSpPr>
                <a:cxnSpLocks/>
                <a:stCxn id="68" idx="6"/>
                <a:endCxn id="39" idx="2"/>
              </p:cNvCxnSpPr>
              <p:nvPr/>
            </p:nvCxnSpPr>
            <p:spPr>
              <a:xfrm flipV="1">
                <a:off x="4522171" y="4567924"/>
                <a:ext cx="1419510" cy="766234"/>
              </a:xfrm>
              <a:prstGeom prst="straightConnector1">
                <a:avLst/>
              </a:prstGeom>
              <a:ln w="38100">
                <a:solidFill>
                  <a:schemeClr val="accent2"/>
                </a:solidFill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2" name="Alt Başlık 2">
                    <a:extLst>
                      <a:ext uri="{FF2B5EF4-FFF2-40B4-BE49-F238E27FC236}">
                        <a16:creationId xmlns:a16="http://schemas.microsoft.com/office/drawing/2014/main" id="{0755BD64-4074-85EF-ABA9-113BB1A34EF4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4322720" y="4656423"/>
                    <a:ext cx="1015551" cy="380924"/>
                  </a:xfrm>
                  <a:prstGeom prst="rect">
                    <a:avLst/>
                  </a:prstGeom>
                </p:spPr>
                <p:txBody>
                  <a:bodyPr vert="horz" lIns="91440" tIns="45720" rIns="91440" bIns="45720" rtlCol="0">
                    <a:noAutofit/>
                  </a:bodyPr>
                  <a:lstStyle>
                    <a:lvl1pPr marL="0" indent="0" algn="ctr" defTabSz="914400" rtl="0" eaLnBrk="1" latinLnBrk="0" hangingPunct="1">
                      <a:lnSpc>
                        <a:spcPct val="90000"/>
                      </a:lnSpc>
                      <a:spcBef>
                        <a:spcPts val="1000"/>
                      </a:spcBef>
                      <a:buFont typeface="Arial" panose="020B0604020202020204" pitchFamily="34" charset="0"/>
                      <a:buNone/>
                      <a:defRPr sz="24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 algn="ctr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None/>
                      <a:defRPr sz="2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 algn="ctr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None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 algn="ctr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None/>
                      <a:defRPr sz="16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 algn="ctr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None/>
                      <a:defRPr sz="16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 algn="ctr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None/>
                      <a:defRPr sz="16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 algn="ctr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None/>
                      <a:defRPr sz="16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 algn="ctr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None/>
                      <a:defRPr sz="16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 algn="ctr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None/>
                      <a:defRPr sz="16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tr-T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tr-TR" b="0" i="1" smtClean="0">
                                  <a:latin typeface="Cambria Math" panose="02040503050406030204" pitchFamily="18" charset="0"/>
                                </a:rPr>
                                <m:t>23</m:t>
                              </m:r>
                            </m:sub>
                          </m:sSub>
                        </m:oMath>
                      </m:oMathPara>
                    </a14:m>
                    <a:endParaRPr lang="tr-TR" dirty="0"/>
                  </a:p>
                </p:txBody>
              </p:sp>
            </mc:Choice>
            <mc:Fallback xmlns="">
              <p:sp>
                <p:nvSpPr>
                  <p:cNvPr id="82" name="Alt Başlık 2">
                    <a:extLst>
                      <a:ext uri="{FF2B5EF4-FFF2-40B4-BE49-F238E27FC236}">
                        <a16:creationId xmlns:a16="http://schemas.microsoft.com/office/drawing/2014/main" id="{0755BD64-4074-85EF-ABA9-113BB1A34EF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322720" y="4656423"/>
                    <a:ext cx="1015551" cy="380924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b="-12903"/>
                    </a:stretch>
                  </a:blipFill>
                </p:spPr>
                <p:txBody>
                  <a:bodyPr/>
                  <a:lstStyle/>
                  <a:p>
                    <a:r>
                      <a:rPr lang="tr-TR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86" name="Alt Başlık 2">
              <a:extLst>
                <a:ext uri="{FF2B5EF4-FFF2-40B4-BE49-F238E27FC236}">
                  <a16:creationId xmlns:a16="http://schemas.microsoft.com/office/drawing/2014/main" id="{9D1FDADB-63E6-6B0A-CA03-B82B1BA106D7}"/>
                </a:ext>
              </a:extLst>
            </p:cNvPr>
            <p:cNvSpPr txBox="1">
              <a:spLocks/>
            </p:cNvSpPr>
            <p:nvPr/>
          </p:nvSpPr>
          <p:spPr>
            <a:xfrm>
              <a:off x="4322720" y="5514826"/>
              <a:ext cx="1015551" cy="380924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tr-TR" dirty="0"/>
            </a:p>
          </p:txBody>
        </p:sp>
      </p:grpSp>
    </p:spTree>
    <p:extLst>
      <p:ext uri="{BB962C8B-B14F-4D97-AF65-F5344CB8AC3E}">
        <p14:creationId xmlns:p14="http://schemas.microsoft.com/office/powerpoint/2010/main" val="4137933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93B2367-DAEA-4D1A-B3AC-1D29C63D62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8278368" cy="711200"/>
          </a:xfrm>
        </p:spPr>
        <p:txBody>
          <a:bodyPr>
            <a:noAutofit/>
          </a:bodyPr>
          <a:lstStyle/>
          <a:p>
            <a:pPr algn="l"/>
            <a:r>
              <a:rPr lang="tr-TR" sz="4000" dirty="0" err="1">
                <a:solidFill>
                  <a:srgbClr val="5C9138"/>
                </a:solidFill>
              </a:rPr>
              <a:t>Perceptron</a:t>
            </a:r>
            <a:r>
              <a:rPr lang="tr-TR" sz="4000" dirty="0">
                <a:solidFill>
                  <a:srgbClr val="5C9138"/>
                </a:solidFill>
              </a:rPr>
              <a:t> bir örnek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D0EED8-3E07-4640-ADCA-338C651463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4DF3F-AA60-4655-B0CD-593197322A72}" type="datetime1">
              <a:rPr lang="tr-TR" smtClean="0"/>
              <a:t>26.10.2023</a:t>
            </a:fld>
            <a:endParaRPr lang="tr-T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69EA91-5823-4965-9B7F-625D04953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11690-4018-4631-8FAF-5D3B9C61C26D}" type="slidenum">
              <a:rPr lang="tr-TR" smtClean="0"/>
              <a:t>21</a:t>
            </a:fld>
            <a:endParaRPr lang="tr-T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Alt Başlık 2">
                <a:extLst>
                  <a:ext uri="{FF2B5EF4-FFF2-40B4-BE49-F238E27FC236}">
                    <a16:creationId xmlns:a16="http://schemas.microsoft.com/office/drawing/2014/main" id="{2CD1AF2E-8AED-6310-A499-0E6EA985687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2296" y="760256"/>
                <a:ext cx="10619232" cy="229741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 algn="l">
                  <a:buFont typeface="Calibri" panose="020F0502020204030204" pitchFamily="34" charset="0"/>
                  <a:buChar char="∞"/>
                </a:pPr>
                <a:r>
                  <a:rPr lang="tr-TR" dirty="0"/>
                  <a:t>Girişler değerleri; </a:t>
                </a:r>
                <a14:m>
                  <m:oMath xmlns:m="http://schemas.openxmlformats.org/officeDocument/2006/math">
                    <m:r>
                      <a:rPr lang="tr-TR" b="0" i="1" smtClean="0">
                        <a:latin typeface="Cambria Math" panose="02040503050406030204" pitchFamily="18" charset="0"/>
                      </a:rPr>
                      <m:t>[</m:t>
                    </m:r>
                    <m:d>
                      <m:dPr>
                        <m:begChr m:val="["/>
                        <m:endChr m:val="]"/>
                        <m:ctrlPr>
                          <a:rPr lang="tr-T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1, 1</m:t>
                        </m:r>
                      </m:e>
                    </m:d>
                    <m:r>
                      <a:rPr lang="tr-TR" b="0" i="1" smtClean="0"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begChr m:val="["/>
                        <m:endChr m:val="]"/>
                        <m:ctrlPr>
                          <a:rPr lang="tr-T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−1, 0</m:t>
                        </m:r>
                      </m:e>
                    </m:d>
                    <m:r>
                      <a:rPr lang="tr-TR" b="0" i="1" smtClean="0"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begChr m:val="["/>
                        <m:endChr m:val="]"/>
                        <m:ctrlPr>
                          <a:rPr lang="tr-T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−1, 2</m:t>
                        </m:r>
                      </m:e>
                    </m:d>
                    <m:r>
                      <a:rPr lang="tr-TR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tr-TR" dirty="0"/>
                  <a:t>, Beklenen çıktı değerleri;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tr-T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["/>
                            <m:endChr m:val="]"/>
                            <m:ctrlPr>
                              <a:rPr lang="tr-T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tr-TR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tr-T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tr-T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tr-T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tr-T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</m:d>
                    <m:r>
                      <a:rPr lang="tr-TR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tr-TR" dirty="0"/>
                  <a:t> ağırlıklar;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tr-T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["/>
                            <m:endChr m:val="]"/>
                            <m:ctrlPr>
                              <a:rPr lang="tr-T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tr-TR" b="0" i="1" smtClean="0">
                                <a:latin typeface="Cambria Math" panose="02040503050406030204" pitchFamily="18" charset="0"/>
                              </a:rPr>
                              <m:t>0.5,0.5</m:t>
                            </m:r>
                          </m:e>
                        </m:d>
                      </m:e>
                    </m:d>
                    <m:r>
                      <a:rPr lang="tr-TR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tr-TR" dirty="0"/>
                  <a:t>şeklindedir. Eşik değeri </a:t>
                </a:r>
                <a14:m>
                  <m:oMath xmlns:m="http://schemas.openxmlformats.org/officeDocument/2006/math">
                    <m:r>
                      <a:rPr lang="tr-TR" b="0" i="1" smtClean="0">
                        <a:latin typeface="Cambria Math" panose="02040503050406030204" pitchFamily="18" charset="0"/>
                      </a:rPr>
                      <m:t>𝜙</m:t>
                    </m:r>
                    <m:r>
                      <a:rPr lang="tr-TR" b="0" i="1" smtClean="0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tr-TR" dirty="0"/>
                  <a:t>, öğrenme katsayısı </a:t>
                </a:r>
                <a14:m>
                  <m:oMath xmlns:m="http://schemas.openxmlformats.org/officeDocument/2006/math">
                    <m:r>
                      <a:rPr lang="tr-TR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tr-TR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tr-TR" dirty="0"/>
                  <a:t> olarak belirlenmiştir. Bu durumda bütün girdileri doğru olacak şekilde sınıflandıracak ağırlıkları tespit ediniz.</a:t>
                </a:r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 b="0" i="1" smtClean="0">
                          <a:latin typeface="Cambria Math" panose="02040503050406030204" pitchFamily="18" charset="0"/>
                        </a:rPr>
                        <m:t>Ç</m:t>
                      </m:r>
                      <m:r>
                        <a:rPr lang="tr-TR" b="0" i="1" smtClean="0">
                          <a:latin typeface="Cambria Math" panose="02040503050406030204" pitchFamily="18" charset="0"/>
                        </a:rPr>
                        <m:t>𝚤𝑘𝑡𝚤</m:t>
                      </m:r>
                      <m:r>
                        <a:rPr lang="tr-TR" i="1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{"/>
                          <m:endChr m:val=""/>
                          <m:ctrlPr>
                            <a:rPr lang="tr-T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tr-TR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tr-TR" i="1">
                                  <a:latin typeface="Cambria Math" panose="02040503050406030204" pitchFamily="18" charset="0"/>
                                </a:rPr>
                                <m:t>1,  </m:t>
                              </m:r>
                              <m:r>
                                <a:rPr lang="tr-TR" i="1">
                                  <a:latin typeface="Cambria Math" panose="02040503050406030204" pitchFamily="18" charset="0"/>
                                </a:rPr>
                                <m:t>𝑁𝐸𝑇</m:t>
                              </m:r>
                              <m:r>
                                <a:rPr lang="tr-TR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  <m:r>
                                <a:rPr lang="tr-TR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e>
                              <m:r>
                                <a:rPr lang="tr-TR" i="1">
                                  <a:latin typeface="Cambria Math" panose="02040503050406030204" pitchFamily="18" charset="0"/>
                                </a:rPr>
                                <m:t>&amp;0,  </m:t>
                              </m:r>
                              <m:r>
                                <a:rPr lang="tr-TR" i="1">
                                  <a:latin typeface="Cambria Math" panose="02040503050406030204" pitchFamily="18" charset="0"/>
                                </a:rPr>
                                <m:t>𝑁𝐸𝑇</m:t>
                              </m:r>
                              <m:r>
                                <a:rPr lang="tr-TR" i="1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tr-TR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tr-TR" dirty="0"/>
              </a:p>
            </p:txBody>
          </p:sp>
        </mc:Choice>
        <mc:Fallback xmlns="">
          <p:sp>
            <p:nvSpPr>
              <p:cNvPr id="21" name="Alt Başlık 2">
                <a:extLst>
                  <a:ext uri="{FF2B5EF4-FFF2-40B4-BE49-F238E27FC236}">
                    <a16:creationId xmlns:a16="http://schemas.microsoft.com/office/drawing/2014/main" id="{2CD1AF2E-8AED-6310-A499-0E6EA98568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96" y="760256"/>
                <a:ext cx="10619232" cy="2297410"/>
              </a:xfrm>
              <a:prstGeom prst="rect">
                <a:avLst/>
              </a:prstGeom>
              <a:blipFill>
                <a:blip r:embed="rId2"/>
                <a:stretch>
                  <a:fillRect l="-918" t="-2918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Alt Başlık 2">
            <a:extLst>
              <a:ext uri="{FF2B5EF4-FFF2-40B4-BE49-F238E27FC236}">
                <a16:creationId xmlns:a16="http://schemas.microsoft.com/office/drawing/2014/main" id="{9D1FDADB-63E6-6B0A-CA03-B82B1BA106D7}"/>
              </a:ext>
            </a:extLst>
          </p:cNvPr>
          <p:cNvSpPr txBox="1">
            <a:spLocks/>
          </p:cNvSpPr>
          <p:nvPr/>
        </p:nvSpPr>
        <p:spPr>
          <a:xfrm>
            <a:off x="4322720" y="5514826"/>
            <a:ext cx="1015551" cy="38092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tr-TR" dirty="0"/>
          </a:p>
        </p:txBody>
      </p:sp>
      <p:grpSp>
        <p:nvGrpSpPr>
          <p:cNvPr id="14" name="Grup 13">
            <a:extLst>
              <a:ext uri="{FF2B5EF4-FFF2-40B4-BE49-F238E27FC236}">
                <a16:creationId xmlns:a16="http://schemas.microsoft.com/office/drawing/2014/main" id="{82E30619-2603-A208-3CDD-9F61E5A83E84}"/>
              </a:ext>
            </a:extLst>
          </p:cNvPr>
          <p:cNvGrpSpPr/>
          <p:nvPr/>
        </p:nvGrpSpPr>
        <p:grpSpPr>
          <a:xfrm>
            <a:off x="2087969" y="3582648"/>
            <a:ext cx="6607886" cy="2515096"/>
            <a:chOff x="2002714" y="3582648"/>
            <a:chExt cx="6607886" cy="2515096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B6E4425-1D40-C18B-DA65-D14EB852D8A5}"/>
                </a:ext>
              </a:extLst>
            </p:cNvPr>
            <p:cNvSpPr/>
            <p:nvPr/>
          </p:nvSpPr>
          <p:spPr>
            <a:xfrm>
              <a:off x="3821486" y="3582648"/>
              <a:ext cx="635396" cy="66297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r-TR" dirty="0">
                  <a:solidFill>
                    <a:srgbClr val="FF0000"/>
                  </a:solidFill>
                </a:rPr>
                <a:t>1</a:t>
              </a:r>
            </a:p>
          </p:txBody>
        </p:sp>
        <p:grpSp>
          <p:nvGrpSpPr>
            <p:cNvPr id="16" name="Grup 15">
              <a:extLst>
                <a:ext uri="{FF2B5EF4-FFF2-40B4-BE49-F238E27FC236}">
                  <a16:creationId xmlns:a16="http://schemas.microsoft.com/office/drawing/2014/main" id="{C3EECD86-9F18-2918-8CD0-E8727AAFBEC0}"/>
                </a:ext>
              </a:extLst>
            </p:cNvPr>
            <p:cNvGrpSpPr/>
            <p:nvPr/>
          </p:nvGrpSpPr>
          <p:grpSpPr>
            <a:xfrm>
              <a:off x="2002714" y="3678767"/>
              <a:ext cx="6607886" cy="2418977"/>
              <a:chOff x="2002714" y="3246669"/>
              <a:chExt cx="6607886" cy="2418977"/>
            </a:xfrm>
          </p:grpSpPr>
          <p:cxnSp>
            <p:nvCxnSpPr>
              <p:cNvPr id="18" name="Düz Ok Bağlayıcısı 17">
                <a:extLst>
                  <a:ext uri="{FF2B5EF4-FFF2-40B4-BE49-F238E27FC236}">
                    <a16:creationId xmlns:a16="http://schemas.microsoft.com/office/drawing/2014/main" id="{7246C588-AF78-8097-7BAF-06BB067901C9}"/>
                  </a:ext>
                </a:extLst>
              </p:cNvPr>
              <p:cNvCxnSpPr>
                <a:cxnSpLocks/>
                <a:stCxn id="15" idx="6"/>
                <a:endCxn id="23" idx="2"/>
              </p:cNvCxnSpPr>
              <p:nvPr/>
            </p:nvCxnSpPr>
            <p:spPr>
              <a:xfrm>
                <a:off x="4456882" y="3482038"/>
                <a:ext cx="1484799" cy="1085886"/>
              </a:xfrm>
              <a:prstGeom prst="straightConnector1">
                <a:avLst/>
              </a:prstGeom>
              <a:ln w="38100">
                <a:solidFill>
                  <a:schemeClr val="accent2"/>
                </a:solidFill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sp>
            <p:nvSpPr>
              <p:cNvPr id="19" name="Alt Başlık 2">
                <a:extLst>
                  <a:ext uri="{FF2B5EF4-FFF2-40B4-BE49-F238E27FC236}">
                    <a16:creationId xmlns:a16="http://schemas.microsoft.com/office/drawing/2014/main" id="{0BC00B7B-0D83-8D82-ED97-60BA45017AE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002714" y="3291576"/>
                <a:ext cx="1015551" cy="38092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tr-TR" dirty="0">
                    <a:solidFill>
                      <a:srgbClr val="FF0000"/>
                    </a:solidFill>
                  </a:rPr>
                  <a:t>Girdi 1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Alt Başlık 2">
                    <a:extLst>
                      <a:ext uri="{FF2B5EF4-FFF2-40B4-BE49-F238E27FC236}">
                        <a16:creationId xmlns:a16="http://schemas.microsoft.com/office/drawing/2014/main" id="{0DEDED7D-03AA-061C-5EB0-97A5B350FFC1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4418355" y="3246669"/>
                    <a:ext cx="1015551" cy="380924"/>
                  </a:xfrm>
                  <a:prstGeom prst="rect">
                    <a:avLst/>
                  </a:prstGeom>
                </p:spPr>
                <p:txBody>
                  <a:bodyPr vert="horz" lIns="91440" tIns="45720" rIns="91440" bIns="45720" rtlCol="0">
                    <a:noAutofit/>
                  </a:bodyPr>
                  <a:lstStyle>
                    <a:lvl1pPr marL="0" indent="0" algn="ctr" defTabSz="914400" rtl="0" eaLnBrk="1" latinLnBrk="0" hangingPunct="1">
                      <a:lnSpc>
                        <a:spcPct val="90000"/>
                      </a:lnSpc>
                      <a:spcBef>
                        <a:spcPts val="1000"/>
                      </a:spcBef>
                      <a:buFont typeface="Arial" panose="020B0604020202020204" pitchFamily="34" charset="0"/>
                      <a:buNone/>
                      <a:defRPr sz="24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 algn="ctr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None/>
                      <a:defRPr sz="2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 algn="ctr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None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 algn="ctr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None/>
                      <a:defRPr sz="16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 algn="ctr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None/>
                      <a:defRPr sz="16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 algn="ctr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None/>
                      <a:defRPr sz="16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 algn="ctr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None/>
                      <a:defRPr sz="16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 algn="ctr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None/>
                      <a:defRPr sz="16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 algn="ctr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None/>
                      <a:defRPr sz="16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tr-T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tr-TR" b="0" i="1" smtClean="0">
                                  <a:latin typeface="Cambria Math" panose="02040503050406030204" pitchFamily="18" charset="0"/>
                                </a:rPr>
                                <m:t>13</m:t>
                              </m:r>
                            </m:sub>
                          </m:sSub>
                        </m:oMath>
                      </m:oMathPara>
                    </a14:m>
                    <a:endParaRPr lang="tr-TR" dirty="0"/>
                  </a:p>
                </p:txBody>
              </p:sp>
            </mc:Choice>
            <mc:Fallback xmlns="">
              <p:sp>
                <p:nvSpPr>
                  <p:cNvPr id="20" name="Alt Başlık 2">
                    <a:extLst>
                      <a:ext uri="{FF2B5EF4-FFF2-40B4-BE49-F238E27FC236}">
                        <a16:creationId xmlns:a16="http://schemas.microsoft.com/office/drawing/2014/main" id="{0DEDED7D-03AA-061C-5EB0-97A5B350FFC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18355" y="3246669"/>
                    <a:ext cx="1015551" cy="380924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b="-12698"/>
                    </a:stretch>
                  </a:blipFill>
                </p:spPr>
                <p:txBody>
                  <a:bodyPr/>
                  <a:lstStyle/>
                  <a:p>
                    <a:r>
                      <a:rPr lang="tr-T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2" name="Düz Ok Bağlayıcısı 21">
                <a:extLst>
                  <a:ext uri="{FF2B5EF4-FFF2-40B4-BE49-F238E27FC236}">
                    <a16:creationId xmlns:a16="http://schemas.microsoft.com/office/drawing/2014/main" id="{78C697FB-38E1-2337-1796-DD27E5B05583}"/>
                  </a:ext>
                </a:extLst>
              </p:cNvPr>
              <p:cNvCxnSpPr>
                <a:cxnSpLocks/>
                <a:stCxn id="19" idx="3"/>
                <a:endCxn id="15" idx="2"/>
              </p:cNvCxnSpPr>
              <p:nvPr/>
            </p:nvCxnSpPr>
            <p:spPr>
              <a:xfrm>
                <a:off x="3018265" y="3482038"/>
                <a:ext cx="803221" cy="0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517AE547-210D-0217-EA98-A53CFF28848C}"/>
                  </a:ext>
                </a:extLst>
              </p:cNvPr>
              <p:cNvSpPr/>
              <p:nvPr/>
            </p:nvSpPr>
            <p:spPr>
              <a:xfrm>
                <a:off x="5941681" y="4010001"/>
                <a:ext cx="1111185" cy="1115845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tr-TR" dirty="0">
                    <a:solidFill>
                      <a:srgbClr val="FF0000"/>
                    </a:solidFill>
                  </a:rPr>
                  <a:t>3</a:t>
                </a:r>
              </a:p>
            </p:txBody>
          </p:sp>
          <p:cxnSp>
            <p:nvCxnSpPr>
              <p:cNvPr id="24" name="Düz Ok Bağlayıcısı 23">
                <a:extLst>
                  <a:ext uri="{FF2B5EF4-FFF2-40B4-BE49-F238E27FC236}">
                    <a16:creationId xmlns:a16="http://schemas.microsoft.com/office/drawing/2014/main" id="{41D395E2-BBB6-726D-7B85-613017189B02}"/>
                  </a:ext>
                </a:extLst>
              </p:cNvPr>
              <p:cNvCxnSpPr>
                <a:cxnSpLocks/>
                <a:stCxn id="23" idx="6"/>
                <a:endCxn id="25" idx="1"/>
              </p:cNvCxnSpPr>
              <p:nvPr/>
            </p:nvCxnSpPr>
            <p:spPr>
              <a:xfrm flipV="1">
                <a:off x="7052866" y="4567923"/>
                <a:ext cx="542183" cy="1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sp>
            <p:nvSpPr>
              <p:cNvPr id="25" name="Alt Başlık 2">
                <a:extLst>
                  <a:ext uri="{FF2B5EF4-FFF2-40B4-BE49-F238E27FC236}">
                    <a16:creationId xmlns:a16="http://schemas.microsoft.com/office/drawing/2014/main" id="{68C5D242-6977-A82A-EBE3-129DB39798F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595049" y="4377461"/>
                <a:ext cx="1015551" cy="38092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tr-TR" dirty="0"/>
                  <a:t>Çıktı</a:t>
                </a:r>
              </a:p>
            </p:txBody>
          </p:sp>
          <p:sp>
            <p:nvSpPr>
              <p:cNvPr id="28" name="Alt Başlık 2">
                <a:extLst>
                  <a:ext uri="{FF2B5EF4-FFF2-40B4-BE49-F238E27FC236}">
                    <a16:creationId xmlns:a16="http://schemas.microsoft.com/office/drawing/2014/main" id="{B45D3ADD-04A8-EC95-E503-F184CFDF0BD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002714" y="5130611"/>
                <a:ext cx="1015551" cy="38092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tr-TR" dirty="0">
                    <a:solidFill>
                      <a:srgbClr val="FF0000"/>
                    </a:solidFill>
                  </a:rPr>
                  <a:t>Girdi 2</a:t>
                </a:r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4FF02136-F375-F35A-2EC3-5D264A18D413}"/>
                  </a:ext>
                </a:extLst>
              </p:cNvPr>
              <p:cNvSpPr/>
              <p:nvPr/>
            </p:nvSpPr>
            <p:spPr>
              <a:xfrm>
                <a:off x="3886775" y="5002670"/>
                <a:ext cx="635396" cy="66297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tr-TR" dirty="0">
                    <a:solidFill>
                      <a:srgbClr val="FF0000"/>
                    </a:solidFill>
                  </a:rPr>
                  <a:t>2</a:t>
                </a:r>
              </a:p>
            </p:txBody>
          </p:sp>
          <p:cxnSp>
            <p:nvCxnSpPr>
              <p:cNvPr id="33" name="Düz Ok Bağlayıcısı 32">
                <a:extLst>
                  <a:ext uri="{FF2B5EF4-FFF2-40B4-BE49-F238E27FC236}">
                    <a16:creationId xmlns:a16="http://schemas.microsoft.com/office/drawing/2014/main" id="{CC930FB7-0248-353C-35E8-39BA624788E5}"/>
                  </a:ext>
                </a:extLst>
              </p:cNvPr>
              <p:cNvCxnSpPr>
                <a:cxnSpLocks/>
                <a:stCxn id="28" idx="3"/>
                <a:endCxn id="32" idx="2"/>
              </p:cNvCxnSpPr>
              <p:nvPr/>
            </p:nvCxnSpPr>
            <p:spPr>
              <a:xfrm>
                <a:off x="3018265" y="5321073"/>
                <a:ext cx="868510" cy="13085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34" name="Düz Ok Bağlayıcısı 33">
                <a:extLst>
                  <a:ext uri="{FF2B5EF4-FFF2-40B4-BE49-F238E27FC236}">
                    <a16:creationId xmlns:a16="http://schemas.microsoft.com/office/drawing/2014/main" id="{769E9F05-4DC1-C35F-95A6-835F628D0E05}"/>
                  </a:ext>
                </a:extLst>
              </p:cNvPr>
              <p:cNvCxnSpPr>
                <a:cxnSpLocks/>
                <a:stCxn id="32" idx="6"/>
                <a:endCxn id="23" idx="2"/>
              </p:cNvCxnSpPr>
              <p:nvPr/>
            </p:nvCxnSpPr>
            <p:spPr>
              <a:xfrm flipV="1">
                <a:off x="4522171" y="4567924"/>
                <a:ext cx="1419510" cy="766234"/>
              </a:xfrm>
              <a:prstGeom prst="straightConnector1">
                <a:avLst/>
              </a:prstGeom>
              <a:ln w="38100">
                <a:solidFill>
                  <a:schemeClr val="accent2"/>
                </a:solidFill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5" name="Alt Başlık 2">
                    <a:extLst>
                      <a:ext uri="{FF2B5EF4-FFF2-40B4-BE49-F238E27FC236}">
                        <a16:creationId xmlns:a16="http://schemas.microsoft.com/office/drawing/2014/main" id="{EBA71858-3ECA-2ED7-595E-62668C680BE9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4322720" y="4656423"/>
                    <a:ext cx="1015551" cy="380924"/>
                  </a:xfrm>
                  <a:prstGeom prst="rect">
                    <a:avLst/>
                  </a:prstGeom>
                </p:spPr>
                <p:txBody>
                  <a:bodyPr vert="horz" lIns="91440" tIns="45720" rIns="91440" bIns="45720" rtlCol="0">
                    <a:noAutofit/>
                  </a:bodyPr>
                  <a:lstStyle>
                    <a:lvl1pPr marL="0" indent="0" algn="ctr" defTabSz="914400" rtl="0" eaLnBrk="1" latinLnBrk="0" hangingPunct="1">
                      <a:lnSpc>
                        <a:spcPct val="90000"/>
                      </a:lnSpc>
                      <a:spcBef>
                        <a:spcPts val="1000"/>
                      </a:spcBef>
                      <a:buFont typeface="Arial" panose="020B0604020202020204" pitchFamily="34" charset="0"/>
                      <a:buNone/>
                      <a:defRPr sz="24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 algn="ctr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None/>
                      <a:defRPr sz="2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 algn="ctr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None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 algn="ctr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None/>
                      <a:defRPr sz="16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 algn="ctr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None/>
                      <a:defRPr sz="16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 algn="ctr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None/>
                      <a:defRPr sz="16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 algn="ctr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None/>
                      <a:defRPr sz="16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 algn="ctr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None/>
                      <a:defRPr sz="16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 algn="ctr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None/>
                      <a:defRPr sz="16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tr-T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tr-TR" b="0" i="1" smtClean="0">
                                  <a:latin typeface="Cambria Math" panose="02040503050406030204" pitchFamily="18" charset="0"/>
                                </a:rPr>
                                <m:t>23</m:t>
                              </m:r>
                            </m:sub>
                          </m:sSub>
                        </m:oMath>
                      </m:oMathPara>
                    </a14:m>
                    <a:endParaRPr lang="tr-TR" dirty="0"/>
                  </a:p>
                </p:txBody>
              </p:sp>
            </mc:Choice>
            <mc:Fallback xmlns="">
              <p:sp>
                <p:nvSpPr>
                  <p:cNvPr id="35" name="Alt Başlık 2">
                    <a:extLst>
                      <a:ext uri="{FF2B5EF4-FFF2-40B4-BE49-F238E27FC236}">
                        <a16:creationId xmlns:a16="http://schemas.microsoft.com/office/drawing/2014/main" id="{EBA71858-3ECA-2ED7-595E-62668C680BE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322720" y="4656423"/>
                    <a:ext cx="1015551" cy="380924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b="-12903"/>
                    </a:stretch>
                  </a:blipFill>
                </p:spPr>
                <p:txBody>
                  <a:bodyPr/>
                  <a:lstStyle/>
                  <a:p>
                    <a:r>
                      <a:rPr lang="tr-TR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7" name="Alt Başlık 2">
              <a:extLst>
                <a:ext uri="{FF2B5EF4-FFF2-40B4-BE49-F238E27FC236}">
                  <a16:creationId xmlns:a16="http://schemas.microsoft.com/office/drawing/2014/main" id="{950812F9-B26C-DF70-B833-916B3A496AFF}"/>
                </a:ext>
              </a:extLst>
            </p:cNvPr>
            <p:cNvSpPr txBox="1">
              <a:spLocks/>
            </p:cNvSpPr>
            <p:nvPr/>
          </p:nvSpPr>
          <p:spPr>
            <a:xfrm>
              <a:off x="4322720" y="5514826"/>
              <a:ext cx="1015551" cy="380924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tr-TR" dirty="0"/>
            </a:p>
          </p:txBody>
        </p:sp>
      </p:grpSp>
    </p:spTree>
    <p:extLst>
      <p:ext uri="{BB962C8B-B14F-4D97-AF65-F5344CB8AC3E}">
        <p14:creationId xmlns:p14="http://schemas.microsoft.com/office/powerpoint/2010/main" val="1035954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Qr code&#10;&#10;Description automatically generated">
            <a:extLst>
              <a:ext uri="{FF2B5EF4-FFF2-40B4-BE49-F238E27FC236}">
                <a16:creationId xmlns:a16="http://schemas.microsoft.com/office/drawing/2014/main" id="{A72CEA21-F2CA-4B51-939D-B51AB27D3F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6019" y="-4841"/>
            <a:ext cx="1945981" cy="20077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5C1F5B3-4F2A-4452-BD54-AD77B5EC83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5821481" cy="806974"/>
          </a:xfrm>
        </p:spPr>
        <p:txBody>
          <a:bodyPr/>
          <a:lstStyle/>
          <a:p>
            <a:r>
              <a:rPr lang="tr-TR" dirty="0"/>
              <a:t>Bilim İnsanlarımız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C14CD7-E5AE-42BF-802B-8AEDAB3C5B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8618" y="818301"/>
            <a:ext cx="10798562" cy="5984517"/>
          </a:xfrm>
        </p:spPr>
        <p:txBody>
          <a:bodyPr>
            <a:normAutofit fontScale="92500" lnSpcReduction="20000"/>
          </a:bodyPr>
          <a:lstStyle/>
          <a:p>
            <a:pPr algn="just"/>
            <a:r>
              <a:rPr lang="tr-TR" dirty="0"/>
              <a:t>El Harezmi (780-850)</a:t>
            </a:r>
          </a:p>
          <a:p>
            <a:pPr algn="just"/>
            <a:r>
              <a:rPr lang="tr-TR" dirty="0"/>
              <a:t>Fatıma el-</a:t>
            </a:r>
            <a:r>
              <a:rPr lang="tr-TR" dirty="0" err="1"/>
              <a:t>Fıhri</a:t>
            </a:r>
            <a:r>
              <a:rPr lang="tr-TR" dirty="0"/>
              <a:t> (800–880)</a:t>
            </a:r>
          </a:p>
          <a:p>
            <a:pPr algn="just"/>
            <a:r>
              <a:rPr lang="tr-TR" dirty="0"/>
              <a:t>Farabi (870-950)</a:t>
            </a:r>
          </a:p>
          <a:p>
            <a:pPr algn="just"/>
            <a:r>
              <a:rPr lang="tr-TR" dirty="0">
                <a:solidFill>
                  <a:srgbClr val="FF0000"/>
                </a:solidFill>
              </a:rPr>
              <a:t>İbn-i </a:t>
            </a:r>
            <a:r>
              <a:rPr lang="tr-TR" dirty="0" err="1">
                <a:solidFill>
                  <a:srgbClr val="FF0000"/>
                </a:solidFill>
              </a:rPr>
              <a:t>Heysem</a:t>
            </a:r>
            <a:r>
              <a:rPr lang="tr-TR" dirty="0">
                <a:solidFill>
                  <a:srgbClr val="FF0000"/>
                </a:solidFill>
              </a:rPr>
              <a:t> (965-1038)</a:t>
            </a:r>
          </a:p>
          <a:p>
            <a:pPr algn="just"/>
            <a:r>
              <a:rPr lang="tr-TR" dirty="0"/>
              <a:t>El Biruni (973-1050)</a:t>
            </a:r>
          </a:p>
          <a:p>
            <a:pPr algn="just"/>
            <a:r>
              <a:rPr lang="tr-TR" dirty="0"/>
              <a:t>İbn Sina (980-1037)</a:t>
            </a:r>
          </a:p>
          <a:p>
            <a:pPr algn="just"/>
            <a:r>
              <a:rPr lang="tr-TR" dirty="0"/>
              <a:t>Meryem el-</a:t>
            </a:r>
            <a:r>
              <a:rPr lang="tr-TR" dirty="0" err="1"/>
              <a:t>İcliyye</a:t>
            </a:r>
            <a:r>
              <a:rPr lang="tr-TR" dirty="0"/>
              <a:t> (10.yy)</a:t>
            </a:r>
          </a:p>
          <a:p>
            <a:pPr algn="just"/>
            <a:r>
              <a:rPr lang="tr-TR" dirty="0"/>
              <a:t>El-Cezeri (1136-1206)</a:t>
            </a:r>
          </a:p>
          <a:p>
            <a:pPr algn="just"/>
            <a:r>
              <a:rPr lang="tr-TR" dirty="0"/>
              <a:t>Uluğ Bey (1394-1449)</a:t>
            </a:r>
          </a:p>
          <a:p>
            <a:pPr algn="just"/>
            <a:r>
              <a:rPr lang="tr-TR" dirty="0"/>
              <a:t>Ali Kuşçu (1403-1474)</a:t>
            </a:r>
          </a:p>
          <a:p>
            <a:pPr algn="just"/>
            <a:r>
              <a:rPr lang="tr-TR" dirty="0"/>
              <a:t>Piri Reis (1465-1553)</a:t>
            </a:r>
          </a:p>
          <a:p>
            <a:pPr algn="just"/>
            <a:r>
              <a:rPr lang="tr-TR" dirty="0"/>
              <a:t>Fuat Sezgin (1924-2018)</a:t>
            </a:r>
          </a:p>
          <a:p>
            <a:pPr algn="just"/>
            <a:r>
              <a:rPr lang="tr-TR" dirty="0"/>
              <a:t>Oktay Sinanoğlu (1935-2015)</a:t>
            </a:r>
          </a:p>
          <a:p>
            <a:pPr algn="just"/>
            <a:r>
              <a:rPr lang="tr-TR" dirty="0"/>
              <a:t>Aziz Sancar (1946 - )</a:t>
            </a:r>
          </a:p>
          <a:p>
            <a:pPr algn="just"/>
            <a:endParaRPr lang="tr-TR" dirty="0"/>
          </a:p>
          <a:p>
            <a:pPr algn="just"/>
            <a:endParaRPr lang="tr-TR" dirty="0"/>
          </a:p>
          <a:p>
            <a:pPr algn="just"/>
            <a:endParaRPr lang="tr-TR" dirty="0"/>
          </a:p>
          <a:p>
            <a:pPr algn="just"/>
            <a:endParaRPr lang="tr-TR" dirty="0"/>
          </a:p>
          <a:p>
            <a:pPr marL="0" indent="0" algn="just">
              <a:buNone/>
            </a:pPr>
            <a:endParaRPr lang="tr-TR" dirty="0"/>
          </a:p>
          <a:p>
            <a:pPr algn="just"/>
            <a:endParaRPr lang="tr-TR" dirty="0"/>
          </a:p>
        </p:txBody>
      </p:sp>
      <p:pic>
        <p:nvPicPr>
          <p:cNvPr id="11" name="Picture 10" descr="Logo&#10;&#10;Description automatically generated">
            <a:extLst>
              <a:ext uri="{FF2B5EF4-FFF2-40B4-BE49-F238E27FC236}">
                <a16:creationId xmlns:a16="http://schemas.microsoft.com/office/drawing/2014/main" id="{BB1A217E-F1D2-4FA7-991E-1DB26EA4F8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8544" y="5321888"/>
            <a:ext cx="1480930" cy="1480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2426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C1F5B3-4F2A-4452-BD54-AD77B5EC83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8215"/>
            <a:ext cx="5644054" cy="485468"/>
          </a:xfrm>
        </p:spPr>
        <p:txBody>
          <a:bodyPr>
            <a:normAutofit fontScale="90000"/>
          </a:bodyPr>
          <a:lstStyle/>
          <a:p>
            <a:r>
              <a:rPr lang="tr-TR" dirty="0"/>
              <a:t>İbn-i </a:t>
            </a:r>
            <a:r>
              <a:rPr lang="tr-TR" dirty="0" err="1"/>
              <a:t>Heysem</a:t>
            </a:r>
            <a:r>
              <a:rPr lang="tr-TR" dirty="0"/>
              <a:t> (965-1038)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C14CD7-E5AE-42BF-802B-8AEDAB3C5B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6119" y="999010"/>
            <a:ext cx="8915026" cy="4378059"/>
          </a:xfrm>
        </p:spPr>
        <p:txBody>
          <a:bodyPr>
            <a:normAutofit/>
          </a:bodyPr>
          <a:lstStyle/>
          <a:p>
            <a:pPr algn="just"/>
            <a:r>
              <a:rPr lang="tr-TR" sz="2400" dirty="0"/>
              <a:t>Batılıların söyleyişiyle </a:t>
            </a:r>
            <a:r>
              <a:rPr lang="tr-TR" sz="2400" dirty="0" err="1"/>
              <a:t>Alhazen</a:t>
            </a:r>
            <a:r>
              <a:rPr lang="tr-TR" sz="2400" dirty="0"/>
              <a:t>, matematikçi, astronom ve </a:t>
            </a:r>
            <a:r>
              <a:rPr lang="tr-TR" sz="2400" dirty="0">
                <a:solidFill>
                  <a:srgbClr val="00B050"/>
                </a:solidFill>
              </a:rPr>
              <a:t>İslam’ın Altın Çağı</a:t>
            </a:r>
            <a:r>
              <a:rPr lang="tr-TR" sz="2400" dirty="0"/>
              <a:t>’nın en önemli fizikçilerinden birisiydi. </a:t>
            </a:r>
            <a:r>
              <a:rPr lang="tr-TR" sz="2400" dirty="0">
                <a:solidFill>
                  <a:srgbClr val="00B050"/>
                </a:solidFill>
              </a:rPr>
              <a:t>Modern optiğin babası</a:t>
            </a:r>
            <a:r>
              <a:rPr lang="tr-TR" sz="2400" dirty="0"/>
              <a:t> olarak da anılır.</a:t>
            </a:r>
          </a:p>
          <a:p>
            <a:pPr algn="just"/>
            <a:endParaRPr lang="tr-TR" sz="2400" dirty="0"/>
          </a:p>
          <a:p>
            <a:pPr algn="just"/>
            <a:r>
              <a:rPr lang="tr-TR" sz="2400" dirty="0"/>
              <a:t>İbn-i </a:t>
            </a:r>
            <a:r>
              <a:rPr lang="tr-TR" sz="2400" dirty="0" err="1"/>
              <a:t>Heysem</a:t>
            </a:r>
            <a:r>
              <a:rPr lang="tr-TR" sz="2400" dirty="0"/>
              <a:t>, ışığın bir nesneden yansıdığını, sonra gözlerine geldiğini ve böylece görüntünün gerçekleştiğini ilk açıklayan kişiydi. Ayrıca görüntülenmenin, gözler yerine beyinde meydana geldiğini ispatlarıyla birlikte ilk gösterendi.</a:t>
            </a:r>
          </a:p>
          <a:p>
            <a:pPr algn="just"/>
            <a:endParaRPr lang="tr-TR" sz="2400" dirty="0"/>
          </a:p>
          <a:p>
            <a:pPr algn="just"/>
            <a:r>
              <a:rPr lang="tr-TR" sz="2400" dirty="0"/>
              <a:t>Modern bilimsel metodu geliştiren ve ilk kez kullanan olduğu için «</a:t>
            </a:r>
            <a:r>
              <a:rPr lang="tr-TR" sz="2400" dirty="0">
                <a:hlinkClick r:id="rId2"/>
              </a:rPr>
              <a:t>dünyanın ilk gerçek bilim insanı</a:t>
            </a:r>
            <a:r>
              <a:rPr lang="tr-TR" sz="2400" dirty="0"/>
              <a:t>» olarak kabul edilir.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66ADAB-9CC3-4C14-B8FA-D32FDD8B8005}"/>
              </a:ext>
            </a:extLst>
          </p:cNvPr>
          <p:cNvSpPr txBox="1"/>
          <p:nvPr/>
        </p:nvSpPr>
        <p:spPr>
          <a:xfrm>
            <a:off x="5358852" y="6211669"/>
            <a:ext cx="3545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[39, 40, 41]</a:t>
            </a:r>
          </a:p>
        </p:txBody>
      </p:sp>
      <p:pic>
        <p:nvPicPr>
          <p:cNvPr id="11" name="Picture 10" descr="Logo&#10;&#10;Description automatically generated">
            <a:extLst>
              <a:ext uri="{FF2B5EF4-FFF2-40B4-BE49-F238E27FC236}">
                <a16:creationId xmlns:a16="http://schemas.microsoft.com/office/drawing/2014/main" id="{BB1A217E-F1D2-4FA7-991E-1DB26EA4F8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77070"/>
            <a:ext cx="1480930" cy="1480930"/>
          </a:xfrm>
          <a:prstGeom prst="rect">
            <a:avLst/>
          </a:prstGeom>
        </p:spPr>
      </p:pic>
      <p:pic>
        <p:nvPicPr>
          <p:cNvPr id="5" name="Resim 4" descr="krater, doğa, ay, Astronomi nesnesi içeren bir resim&#10;&#10;Açıklama otomatik olarak oluşturuldu">
            <a:extLst>
              <a:ext uri="{FF2B5EF4-FFF2-40B4-BE49-F238E27FC236}">
                <a16:creationId xmlns:a16="http://schemas.microsoft.com/office/drawing/2014/main" id="{9C7F62BE-221A-26CC-C04F-59119411BD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6759" y="129110"/>
            <a:ext cx="2669628" cy="1878067"/>
          </a:xfrm>
          <a:prstGeom prst="rect">
            <a:avLst/>
          </a:prstGeom>
        </p:spPr>
      </p:pic>
      <p:pic>
        <p:nvPicPr>
          <p:cNvPr id="8" name="Resim 7" descr="yazı tipi, simge, sembol, logo, grafik içeren bir resim&#10;&#10;Açıklama otomatik olarak oluşturuldu">
            <a:extLst>
              <a:ext uri="{FF2B5EF4-FFF2-40B4-BE49-F238E27FC236}">
                <a16:creationId xmlns:a16="http://schemas.microsoft.com/office/drawing/2014/main" id="{3E766817-6A10-05DA-31D9-4813DA7C90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7396" y="5399415"/>
            <a:ext cx="1688353" cy="1329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2026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 descr="metin, yazı tahtası içeren bir resim&#10;&#10;Açıklama otomatik olarak oluşturuldu">
            <a:extLst>
              <a:ext uri="{FF2B5EF4-FFF2-40B4-BE49-F238E27FC236}">
                <a16:creationId xmlns:a16="http://schemas.microsoft.com/office/drawing/2014/main" id="{C7ABD126-4197-E40D-1A4D-49AA42142D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0"/>
            <a:ext cx="6858000" cy="6858000"/>
          </a:xfrm>
          <a:prstGeom prst="rect">
            <a:avLst/>
          </a:prstGeom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593B2367-DAEA-4D1A-B3AC-1D29C63D62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8205216" cy="711200"/>
          </a:xfrm>
        </p:spPr>
        <p:txBody>
          <a:bodyPr>
            <a:noAutofit/>
          </a:bodyPr>
          <a:lstStyle/>
          <a:p>
            <a:pPr algn="l"/>
            <a:r>
              <a:rPr lang="tr-TR" sz="4000" dirty="0">
                <a:solidFill>
                  <a:srgbClr val="5C9138"/>
                </a:solidFill>
              </a:rPr>
              <a:t>Sınırın Değişimi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D0EED8-3E07-4640-ADCA-338C651463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4DF3F-AA60-4655-B0CD-593197322A72}" type="datetime1">
              <a:rPr lang="tr-TR" smtClean="0"/>
              <a:t>26.10.2023</a:t>
            </a:fld>
            <a:endParaRPr lang="tr-T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69EA91-5823-4965-9B7F-625D04953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11690-4018-4631-8FAF-5D3B9C61C26D}" type="slidenum">
              <a:rPr lang="tr-TR" smtClean="0"/>
              <a:t>24</a:t>
            </a:fld>
            <a:endParaRPr lang="tr-TR"/>
          </a:p>
        </p:txBody>
      </p:sp>
      <p:sp>
        <p:nvSpPr>
          <p:cNvPr id="9" name="Date Placeholder 4">
            <a:extLst>
              <a:ext uri="{FF2B5EF4-FFF2-40B4-BE49-F238E27FC236}">
                <a16:creationId xmlns:a16="http://schemas.microsoft.com/office/drawing/2014/main" id="{C16A21DC-D790-9933-1420-C48EB6328BAB}"/>
              </a:ext>
            </a:extLst>
          </p:cNvPr>
          <p:cNvSpPr txBox="1">
            <a:spLocks/>
          </p:cNvSpPr>
          <p:nvPr/>
        </p:nvSpPr>
        <p:spPr>
          <a:xfrm>
            <a:off x="4102608" y="6324600"/>
            <a:ext cx="12252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tr-TR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dirty="0"/>
              <a:t>[37]</a:t>
            </a:r>
          </a:p>
        </p:txBody>
      </p:sp>
      <p:sp>
        <p:nvSpPr>
          <p:cNvPr id="12" name="Alt Başlık 2">
            <a:extLst>
              <a:ext uri="{FF2B5EF4-FFF2-40B4-BE49-F238E27FC236}">
                <a16:creationId xmlns:a16="http://schemas.microsoft.com/office/drawing/2014/main" id="{1923475F-A03E-24DB-A4D1-283DB8AC24F6}"/>
              </a:ext>
            </a:extLst>
          </p:cNvPr>
          <p:cNvSpPr txBox="1">
            <a:spLocks/>
          </p:cNvSpPr>
          <p:nvPr/>
        </p:nvSpPr>
        <p:spPr>
          <a:xfrm>
            <a:off x="1" y="1282047"/>
            <a:ext cx="4661915" cy="139765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Calibri" panose="020F0502020204030204" pitchFamily="34" charset="0"/>
              <a:buChar char="∞"/>
            </a:pPr>
            <a:r>
              <a:rPr lang="tr-TR" dirty="0"/>
              <a:t>Yeni veri eklendikçe</a:t>
            </a:r>
          </a:p>
          <a:p>
            <a:pPr algn="l"/>
            <a:r>
              <a:rPr lang="tr-TR" dirty="0"/>
              <a:t>ağırlıkların değişimine göre sınıflandırma sınırının değişimi</a:t>
            </a:r>
          </a:p>
          <a:p>
            <a:pPr marL="342900" indent="-342900" algn="l">
              <a:buFont typeface="Calibri" panose="020F0502020204030204" pitchFamily="34" charset="0"/>
              <a:buChar char="∞"/>
            </a:pPr>
            <a:endParaRPr lang="tr-TR" dirty="0"/>
          </a:p>
          <a:p>
            <a:pPr marL="342900" indent="-342900" algn="l">
              <a:buFont typeface="Calibri" panose="020F0502020204030204" pitchFamily="34" charset="0"/>
              <a:buChar char="∞"/>
            </a:pPr>
            <a:endParaRPr lang="tr-TR" b="1" dirty="0"/>
          </a:p>
          <a:p>
            <a:pPr marL="342900" indent="-342900" algn="l">
              <a:buFont typeface="Calibri" panose="020F0502020204030204" pitchFamily="34" charset="0"/>
              <a:buChar char="∞"/>
            </a:pP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803704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93B2367-DAEA-4D1A-B3AC-1D29C63D62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8205216" cy="711200"/>
          </a:xfrm>
        </p:spPr>
        <p:txBody>
          <a:bodyPr>
            <a:noAutofit/>
          </a:bodyPr>
          <a:lstStyle/>
          <a:p>
            <a:pPr algn="l"/>
            <a:r>
              <a:rPr lang="tr-TR" sz="4000" dirty="0">
                <a:solidFill>
                  <a:srgbClr val="5C9138"/>
                </a:solidFill>
              </a:rPr>
              <a:t>Basit Algılayıcının Sınırları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D0EED8-3E07-4640-ADCA-338C651463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4DF3F-AA60-4655-B0CD-593197322A72}" type="datetime1">
              <a:rPr lang="tr-TR" smtClean="0"/>
              <a:t>26.10.2023</a:t>
            </a:fld>
            <a:endParaRPr lang="tr-T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69EA91-5823-4965-9B7F-625D04953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11690-4018-4631-8FAF-5D3B9C61C26D}" type="slidenum">
              <a:rPr lang="tr-TR" smtClean="0"/>
              <a:t>25</a:t>
            </a:fld>
            <a:endParaRPr lang="tr-TR"/>
          </a:p>
        </p:txBody>
      </p:sp>
      <p:sp>
        <p:nvSpPr>
          <p:cNvPr id="12" name="Alt Başlık 2">
            <a:extLst>
              <a:ext uri="{FF2B5EF4-FFF2-40B4-BE49-F238E27FC236}">
                <a16:creationId xmlns:a16="http://schemas.microsoft.com/office/drawing/2014/main" id="{1923475F-A03E-24DB-A4D1-283DB8AC24F6}"/>
              </a:ext>
            </a:extLst>
          </p:cNvPr>
          <p:cNvSpPr txBox="1">
            <a:spLocks/>
          </p:cNvSpPr>
          <p:nvPr/>
        </p:nvSpPr>
        <p:spPr>
          <a:xfrm>
            <a:off x="0" y="913747"/>
            <a:ext cx="11843657" cy="9595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Calibri" panose="020F0502020204030204" pitchFamily="34" charset="0"/>
              <a:buChar char="∞"/>
            </a:pPr>
            <a:r>
              <a:rPr lang="tr-TR" dirty="0"/>
              <a:t>Basit algılayıcılar aritmetiksel ve mantıksan fonksiyonları çözme amacıyla geliştirilmiştir. </a:t>
            </a:r>
          </a:p>
          <a:p>
            <a:pPr algn="l"/>
            <a:r>
              <a:rPr lang="tr-TR" dirty="0"/>
              <a:t>Ve (</a:t>
            </a:r>
            <a:r>
              <a:rPr lang="tr-TR" dirty="0" err="1"/>
              <a:t>And</a:t>
            </a:r>
            <a:r>
              <a:rPr lang="tr-TR" dirty="0"/>
              <a:t>) fonksiyonu:</a:t>
            </a:r>
          </a:p>
          <a:p>
            <a:pPr algn="l"/>
            <a:endParaRPr lang="tr-TR" dirty="0"/>
          </a:p>
        </p:txBody>
      </p:sp>
      <p:pic>
        <p:nvPicPr>
          <p:cNvPr id="4" name="Resim 3" descr="gece göğü içeren bir resim&#10;&#10;Açıklama otomatik olarak oluşturuldu">
            <a:extLst>
              <a:ext uri="{FF2B5EF4-FFF2-40B4-BE49-F238E27FC236}">
                <a16:creationId xmlns:a16="http://schemas.microsoft.com/office/drawing/2014/main" id="{D3E589F7-D790-B0BF-9916-35540F6C58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4528" y="1688447"/>
            <a:ext cx="4045925" cy="343903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o 7">
                <a:extLst>
                  <a:ext uri="{FF2B5EF4-FFF2-40B4-BE49-F238E27FC236}">
                    <a16:creationId xmlns:a16="http://schemas.microsoft.com/office/drawing/2014/main" id="{59C2C83A-5D99-B3CA-BEB6-93D38D13839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72482368"/>
                  </p:ext>
                </p:extLst>
              </p:nvPr>
            </p:nvGraphicFramePr>
            <p:xfrm>
              <a:off x="258535" y="1873250"/>
              <a:ext cx="3902529" cy="219456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300843">
                      <a:extLst>
                        <a:ext uri="{9D8B030D-6E8A-4147-A177-3AD203B41FA5}">
                          <a16:colId xmlns:a16="http://schemas.microsoft.com/office/drawing/2014/main" val="2487927223"/>
                        </a:ext>
                      </a:extLst>
                    </a:gridCol>
                    <a:gridCol w="1300843">
                      <a:extLst>
                        <a:ext uri="{9D8B030D-6E8A-4147-A177-3AD203B41FA5}">
                          <a16:colId xmlns:a16="http://schemas.microsoft.com/office/drawing/2014/main" val="4146748725"/>
                        </a:ext>
                      </a:extLst>
                    </a:gridCol>
                    <a:gridCol w="1300843">
                      <a:extLst>
                        <a:ext uri="{9D8B030D-6E8A-4147-A177-3AD203B41FA5}">
                          <a16:colId xmlns:a16="http://schemas.microsoft.com/office/drawing/2014/main" val="1597147581"/>
                        </a:ext>
                      </a:extLst>
                    </a:gridCol>
                  </a:tblGrid>
                  <a:tr h="358422"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tr-TR" dirty="0"/>
                            <a:t>Girdi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tr-T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tr-TR" dirty="0"/>
                            <a:t>Çıktı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28362064"/>
                      </a:ext>
                    </a:extLst>
                  </a:tr>
                  <a:tr h="35842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tr-T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tr-TR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tr-T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tr-T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tr-TR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tr-T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tr-TR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oMath>
                            </m:oMathPara>
                          </a14:m>
                          <a:endParaRPr lang="tr-TR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74698813"/>
                      </a:ext>
                    </a:extLst>
                  </a:tr>
                  <a:tr h="35842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tr-TR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tr-TR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tr-TR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66741285"/>
                      </a:ext>
                    </a:extLst>
                  </a:tr>
                  <a:tr h="35842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tr-TR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tr-TR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tr-TR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50080186"/>
                      </a:ext>
                    </a:extLst>
                  </a:tr>
                  <a:tr h="35842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tr-TR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tr-TR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tr-TR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9950347"/>
                      </a:ext>
                    </a:extLst>
                  </a:tr>
                  <a:tr h="35842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tr-TR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tr-TR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tr-TR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745185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o 7">
                <a:extLst>
                  <a:ext uri="{FF2B5EF4-FFF2-40B4-BE49-F238E27FC236}">
                    <a16:creationId xmlns:a16="http://schemas.microsoft.com/office/drawing/2014/main" id="{59C2C83A-5D99-B3CA-BEB6-93D38D13839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72482368"/>
                  </p:ext>
                </p:extLst>
              </p:nvPr>
            </p:nvGraphicFramePr>
            <p:xfrm>
              <a:off x="258535" y="1873250"/>
              <a:ext cx="3902529" cy="219456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300843">
                      <a:extLst>
                        <a:ext uri="{9D8B030D-6E8A-4147-A177-3AD203B41FA5}">
                          <a16:colId xmlns:a16="http://schemas.microsoft.com/office/drawing/2014/main" val="2487927223"/>
                        </a:ext>
                      </a:extLst>
                    </a:gridCol>
                    <a:gridCol w="1300843">
                      <a:extLst>
                        <a:ext uri="{9D8B030D-6E8A-4147-A177-3AD203B41FA5}">
                          <a16:colId xmlns:a16="http://schemas.microsoft.com/office/drawing/2014/main" val="4146748725"/>
                        </a:ext>
                      </a:extLst>
                    </a:gridCol>
                    <a:gridCol w="1300843">
                      <a:extLst>
                        <a:ext uri="{9D8B030D-6E8A-4147-A177-3AD203B41FA5}">
                          <a16:colId xmlns:a16="http://schemas.microsoft.com/office/drawing/2014/main" val="1597147581"/>
                        </a:ext>
                      </a:extLst>
                    </a:gridCol>
                  </a:tblGrid>
                  <a:tr h="365760"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tr-TR" dirty="0"/>
                            <a:t>Girdi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tr-T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tr-TR" dirty="0"/>
                            <a:t>Çıktı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2836206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tr-TR"/>
                        </a:p>
                      </a:txBody>
                      <a:tcPr>
                        <a:blipFill>
                          <a:blip r:embed="rId3"/>
                          <a:stretch>
                            <a:fillRect l="-467" t="-108333" r="-201402" b="-4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tr-TR"/>
                        </a:p>
                      </a:txBody>
                      <a:tcPr>
                        <a:blipFill>
                          <a:blip r:embed="rId3"/>
                          <a:stretch>
                            <a:fillRect l="-100939" t="-108333" r="-102347" b="-4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tr-TR"/>
                        </a:p>
                      </a:txBody>
                      <a:tcPr>
                        <a:blipFill>
                          <a:blip r:embed="rId3"/>
                          <a:stretch>
                            <a:fillRect l="-200000" t="-108333" r="-1869" b="-42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74698813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tr-TR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tr-TR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tr-TR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66741285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tr-TR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tr-TR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tr-TR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5008018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tr-TR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tr-TR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tr-TR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9950347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tr-TR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tr-TR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tr-TR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745185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Alt Başlık 2">
                <a:extLst>
                  <a:ext uri="{FF2B5EF4-FFF2-40B4-BE49-F238E27FC236}">
                    <a16:creationId xmlns:a16="http://schemas.microsoft.com/office/drawing/2014/main" id="{1E8EBEEF-2B38-CE87-D503-594546AF9EF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699" y="4559300"/>
                <a:ext cx="3385821" cy="181356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 algn="l">
                  <a:buFont typeface="Calibri" panose="020F0502020204030204" pitchFamily="34" charset="0"/>
                  <a:buChar char="∞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tr-T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tr-TR" b="0" i="1" smtClean="0">
                        <a:latin typeface="Cambria Math" panose="02040503050406030204" pitchFamily="18" charset="0"/>
                      </a:rPr>
                      <m:t>.0+</m:t>
                    </m:r>
                    <m:sSub>
                      <m:sSubPr>
                        <m:ctrlPr>
                          <a:rPr lang="tr-T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tr-TR" b="0" i="1" smtClean="0">
                        <a:latin typeface="Cambria Math" panose="02040503050406030204" pitchFamily="18" charset="0"/>
                      </a:rPr>
                      <m:t>.0+</m:t>
                    </m:r>
                    <m:r>
                      <a:rPr lang="tr-TR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tr-TR" b="0" i="1" smtClean="0">
                        <a:latin typeface="Cambria Math" panose="02040503050406030204" pitchFamily="18" charset="0"/>
                      </a:rPr>
                      <m:t>≤0</m:t>
                    </m:r>
                  </m:oMath>
                </a14:m>
                <a:endParaRPr lang="tr-TR" b="0" dirty="0"/>
              </a:p>
              <a:p>
                <a:pPr marL="342900" indent="-342900" algn="l">
                  <a:buFont typeface="Calibri" panose="020F0502020204030204" pitchFamily="34" charset="0"/>
                  <a:buChar char="∞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tr-T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tr-T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tr-TR" i="1">
                        <a:latin typeface="Cambria Math" panose="02040503050406030204" pitchFamily="18" charset="0"/>
                      </a:rPr>
                      <m:t>.0+</m:t>
                    </m:r>
                    <m:sSub>
                      <m:sSubPr>
                        <m:ctrlPr>
                          <a:rPr lang="tr-T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tr-TR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tr-TR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tr-TR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tr-TR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tr-TR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tr-TR" i="1">
                        <a:latin typeface="Cambria Math" panose="02040503050406030204" pitchFamily="18" charset="0"/>
                      </a:rPr>
                      <m:t>≤0</m:t>
                    </m:r>
                  </m:oMath>
                </a14:m>
                <a:endParaRPr lang="tr-TR" dirty="0"/>
              </a:p>
              <a:p>
                <a:pPr marL="342900" indent="-342900" algn="l">
                  <a:buFont typeface="Calibri" panose="020F0502020204030204" pitchFamily="34" charset="0"/>
                  <a:buChar char="∞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tr-T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tr-T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tr-TR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tr-TR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tr-TR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tr-T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tr-TR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tr-TR" i="1">
                        <a:latin typeface="Cambria Math" panose="02040503050406030204" pitchFamily="18" charset="0"/>
                      </a:rPr>
                      <m:t>.0+</m:t>
                    </m:r>
                    <m:r>
                      <a:rPr lang="tr-TR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tr-TR" i="1">
                        <a:latin typeface="Cambria Math" panose="02040503050406030204" pitchFamily="18" charset="0"/>
                      </a:rPr>
                      <m:t>≤0</m:t>
                    </m:r>
                  </m:oMath>
                </a14:m>
                <a:endParaRPr lang="tr-TR" dirty="0"/>
              </a:p>
              <a:p>
                <a:pPr marL="342900" indent="-342900" algn="l">
                  <a:buFont typeface="Calibri" panose="020F0502020204030204" pitchFamily="34" charset="0"/>
                  <a:buChar char="∞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tr-T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tr-T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tr-TR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tr-TR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tr-TR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tr-T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tr-TR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tr-TR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tr-TR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tr-TR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tr-TR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tr-TR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tr-TR" i="1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tr-TR" dirty="0"/>
              </a:p>
              <a:p>
                <a:pPr algn="l"/>
                <a:endParaRPr lang="tr-TR" dirty="0"/>
              </a:p>
              <a:p>
                <a:pPr marL="342900" indent="-342900" algn="l">
                  <a:buFont typeface="Calibri" panose="020F0502020204030204" pitchFamily="34" charset="0"/>
                  <a:buChar char="∞"/>
                </a:pPr>
                <a:endParaRPr lang="tr-TR" b="0" dirty="0"/>
              </a:p>
              <a:p>
                <a:pPr marL="342900" indent="-342900" algn="l">
                  <a:buFont typeface="Calibri" panose="020F0502020204030204" pitchFamily="34" charset="0"/>
                  <a:buChar char="∞"/>
                </a:pPr>
                <a:endParaRPr lang="tr-TR" dirty="0"/>
              </a:p>
              <a:p>
                <a:pPr algn="l"/>
                <a:endParaRPr lang="tr-TR" dirty="0"/>
              </a:p>
            </p:txBody>
          </p:sp>
        </mc:Choice>
        <mc:Fallback xmlns="">
          <p:sp>
            <p:nvSpPr>
              <p:cNvPr id="8" name="Alt Başlık 2">
                <a:extLst>
                  <a:ext uri="{FF2B5EF4-FFF2-40B4-BE49-F238E27FC236}">
                    <a16:creationId xmlns:a16="http://schemas.microsoft.com/office/drawing/2014/main" id="{1E8EBEEF-2B38-CE87-D503-594546AF9E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99" y="4559300"/>
                <a:ext cx="3385821" cy="1813560"/>
              </a:xfrm>
              <a:prstGeom prst="rect">
                <a:avLst/>
              </a:prstGeom>
              <a:blipFill>
                <a:blip r:embed="rId4"/>
                <a:stretch>
                  <a:fillRect l="-2878" t="-5051" b="-6397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38929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93B2367-DAEA-4D1A-B3AC-1D29C63D62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8205216" cy="711200"/>
          </a:xfrm>
        </p:spPr>
        <p:txBody>
          <a:bodyPr>
            <a:noAutofit/>
          </a:bodyPr>
          <a:lstStyle/>
          <a:p>
            <a:pPr algn="l"/>
            <a:r>
              <a:rPr lang="tr-TR" sz="4000" dirty="0">
                <a:solidFill>
                  <a:srgbClr val="5C9138"/>
                </a:solidFill>
              </a:rPr>
              <a:t>Basit Algılayıcının Sınırları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D0EED8-3E07-4640-ADCA-338C651463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4DF3F-AA60-4655-B0CD-593197322A72}" type="datetime1">
              <a:rPr lang="tr-TR" smtClean="0"/>
              <a:t>26.10.2023</a:t>
            </a:fld>
            <a:endParaRPr lang="tr-T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69EA91-5823-4965-9B7F-625D04953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11690-4018-4631-8FAF-5D3B9C61C26D}" type="slidenum">
              <a:rPr lang="tr-TR" smtClean="0"/>
              <a:t>26</a:t>
            </a:fld>
            <a:endParaRPr lang="tr-TR"/>
          </a:p>
        </p:txBody>
      </p:sp>
      <p:sp>
        <p:nvSpPr>
          <p:cNvPr id="12" name="Alt Başlık 2">
            <a:extLst>
              <a:ext uri="{FF2B5EF4-FFF2-40B4-BE49-F238E27FC236}">
                <a16:creationId xmlns:a16="http://schemas.microsoft.com/office/drawing/2014/main" id="{1923475F-A03E-24DB-A4D1-283DB8AC24F6}"/>
              </a:ext>
            </a:extLst>
          </p:cNvPr>
          <p:cNvSpPr txBox="1">
            <a:spLocks/>
          </p:cNvSpPr>
          <p:nvPr/>
        </p:nvSpPr>
        <p:spPr>
          <a:xfrm>
            <a:off x="0" y="913747"/>
            <a:ext cx="11843657" cy="9595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Calibri" panose="020F0502020204030204" pitchFamily="34" charset="0"/>
              <a:buChar char="∞"/>
            </a:pPr>
            <a:r>
              <a:rPr lang="tr-TR" dirty="0"/>
              <a:t>Basit algılayıcılar aritmetiksel ve mantıksan fonksiyonları çözme amacıyla geliştirilmiştir. </a:t>
            </a:r>
          </a:p>
          <a:p>
            <a:pPr algn="l"/>
            <a:r>
              <a:rPr lang="tr-TR" dirty="0"/>
              <a:t>Veya (</a:t>
            </a:r>
            <a:r>
              <a:rPr lang="tr-TR" dirty="0" err="1"/>
              <a:t>Or</a:t>
            </a:r>
            <a:r>
              <a:rPr lang="tr-TR" dirty="0"/>
              <a:t>) fonksiyonu:</a:t>
            </a:r>
          </a:p>
          <a:p>
            <a:pPr algn="l"/>
            <a:endParaRPr lang="tr-TR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o 7">
                <a:extLst>
                  <a:ext uri="{FF2B5EF4-FFF2-40B4-BE49-F238E27FC236}">
                    <a16:creationId xmlns:a16="http://schemas.microsoft.com/office/drawing/2014/main" id="{59C2C83A-5D99-B3CA-BEB6-93D38D13839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07795296"/>
                  </p:ext>
                </p:extLst>
              </p:nvPr>
            </p:nvGraphicFramePr>
            <p:xfrm>
              <a:off x="258535" y="1873250"/>
              <a:ext cx="3902529" cy="219456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300843">
                      <a:extLst>
                        <a:ext uri="{9D8B030D-6E8A-4147-A177-3AD203B41FA5}">
                          <a16:colId xmlns:a16="http://schemas.microsoft.com/office/drawing/2014/main" val="2487927223"/>
                        </a:ext>
                      </a:extLst>
                    </a:gridCol>
                    <a:gridCol w="1300843">
                      <a:extLst>
                        <a:ext uri="{9D8B030D-6E8A-4147-A177-3AD203B41FA5}">
                          <a16:colId xmlns:a16="http://schemas.microsoft.com/office/drawing/2014/main" val="4146748725"/>
                        </a:ext>
                      </a:extLst>
                    </a:gridCol>
                    <a:gridCol w="1300843">
                      <a:extLst>
                        <a:ext uri="{9D8B030D-6E8A-4147-A177-3AD203B41FA5}">
                          <a16:colId xmlns:a16="http://schemas.microsoft.com/office/drawing/2014/main" val="1597147581"/>
                        </a:ext>
                      </a:extLst>
                    </a:gridCol>
                  </a:tblGrid>
                  <a:tr h="358422"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tr-TR" dirty="0"/>
                            <a:t>Girdi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tr-T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tr-TR" dirty="0"/>
                            <a:t>Çıktı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28362064"/>
                      </a:ext>
                    </a:extLst>
                  </a:tr>
                  <a:tr h="35842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tr-T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tr-TR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tr-T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tr-T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tr-TR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tr-T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tr-TR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oMath>
                            </m:oMathPara>
                          </a14:m>
                          <a:endParaRPr lang="tr-TR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74698813"/>
                      </a:ext>
                    </a:extLst>
                  </a:tr>
                  <a:tr h="35842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tr-TR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tr-TR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tr-TR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66741285"/>
                      </a:ext>
                    </a:extLst>
                  </a:tr>
                  <a:tr h="35842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tr-TR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tr-TR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tr-TR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50080186"/>
                      </a:ext>
                    </a:extLst>
                  </a:tr>
                  <a:tr h="35842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tr-TR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tr-TR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tr-TR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9950347"/>
                      </a:ext>
                    </a:extLst>
                  </a:tr>
                  <a:tr h="35842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tr-TR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tr-TR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tr-TR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745185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o 7">
                <a:extLst>
                  <a:ext uri="{FF2B5EF4-FFF2-40B4-BE49-F238E27FC236}">
                    <a16:creationId xmlns:a16="http://schemas.microsoft.com/office/drawing/2014/main" id="{59C2C83A-5D99-B3CA-BEB6-93D38D13839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07795296"/>
                  </p:ext>
                </p:extLst>
              </p:nvPr>
            </p:nvGraphicFramePr>
            <p:xfrm>
              <a:off x="258535" y="1873250"/>
              <a:ext cx="3902529" cy="219456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300843">
                      <a:extLst>
                        <a:ext uri="{9D8B030D-6E8A-4147-A177-3AD203B41FA5}">
                          <a16:colId xmlns:a16="http://schemas.microsoft.com/office/drawing/2014/main" val="2487927223"/>
                        </a:ext>
                      </a:extLst>
                    </a:gridCol>
                    <a:gridCol w="1300843">
                      <a:extLst>
                        <a:ext uri="{9D8B030D-6E8A-4147-A177-3AD203B41FA5}">
                          <a16:colId xmlns:a16="http://schemas.microsoft.com/office/drawing/2014/main" val="4146748725"/>
                        </a:ext>
                      </a:extLst>
                    </a:gridCol>
                    <a:gridCol w="1300843">
                      <a:extLst>
                        <a:ext uri="{9D8B030D-6E8A-4147-A177-3AD203B41FA5}">
                          <a16:colId xmlns:a16="http://schemas.microsoft.com/office/drawing/2014/main" val="1597147581"/>
                        </a:ext>
                      </a:extLst>
                    </a:gridCol>
                  </a:tblGrid>
                  <a:tr h="365760"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tr-TR" dirty="0"/>
                            <a:t>Girdi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tr-T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tr-TR" dirty="0"/>
                            <a:t>Çıktı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2836206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tr-TR"/>
                        </a:p>
                      </a:txBody>
                      <a:tcPr>
                        <a:blipFill>
                          <a:blip r:embed="rId2"/>
                          <a:stretch>
                            <a:fillRect l="-467" t="-108333" r="-201402" b="-4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tr-TR"/>
                        </a:p>
                      </a:txBody>
                      <a:tcPr>
                        <a:blipFill>
                          <a:blip r:embed="rId2"/>
                          <a:stretch>
                            <a:fillRect l="-100939" t="-108333" r="-102347" b="-4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tr-TR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108333" r="-1869" b="-42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74698813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tr-TR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tr-TR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tr-TR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66741285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tr-TR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tr-TR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tr-TR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5008018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tr-TR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tr-TR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tr-TR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9950347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tr-TR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tr-TR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tr-TR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745185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Alt Başlık 2">
                <a:extLst>
                  <a:ext uri="{FF2B5EF4-FFF2-40B4-BE49-F238E27FC236}">
                    <a16:creationId xmlns:a16="http://schemas.microsoft.com/office/drawing/2014/main" id="{1E8EBEEF-2B38-CE87-D503-594546AF9EF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699" y="4559300"/>
                <a:ext cx="3385821" cy="181356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 algn="l">
                  <a:buFont typeface="Calibri" panose="020F0502020204030204" pitchFamily="34" charset="0"/>
                  <a:buChar char="∞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tr-T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tr-TR" b="0" i="1" smtClean="0">
                        <a:latin typeface="Cambria Math" panose="02040503050406030204" pitchFamily="18" charset="0"/>
                      </a:rPr>
                      <m:t>.0+</m:t>
                    </m:r>
                    <m:sSub>
                      <m:sSubPr>
                        <m:ctrlPr>
                          <a:rPr lang="tr-T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tr-TR" b="0" i="1" smtClean="0">
                        <a:latin typeface="Cambria Math" panose="02040503050406030204" pitchFamily="18" charset="0"/>
                      </a:rPr>
                      <m:t>.0+</m:t>
                    </m:r>
                    <m:r>
                      <a:rPr lang="tr-TR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tr-TR" b="0" i="1" smtClean="0">
                        <a:latin typeface="Cambria Math" panose="02040503050406030204" pitchFamily="18" charset="0"/>
                      </a:rPr>
                      <m:t>≤0</m:t>
                    </m:r>
                  </m:oMath>
                </a14:m>
                <a:endParaRPr lang="tr-TR" b="0" dirty="0"/>
              </a:p>
              <a:p>
                <a:pPr marL="342900" indent="-342900" algn="l">
                  <a:buFont typeface="Calibri" panose="020F0502020204030204" pitchFamily="34" charset="0"/>
                  <a:buChar char="∞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tr-T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tr-T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tr-TR" i="1">
                        <a:latin typeface="Cambria Math" panose="02040503050406030204" pitchFamily="18" charset="0"/>
                      </a:rPr>
                      <m:t>.0+</m:t>
                    </m:r>
                    <m:sSub>
                      <m:sSubPr>
                        <m:ctrlPr>
                          <a:rPr lang="tr-T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tr-TR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tr-TR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tr-TR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tr-TR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tr-TR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tr-TR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tr-TR" i="1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tr-TR" dirty="0"/>
              </a:p>
              <a:p>
                <a:pPr marL="342900" indent="-342900" algn="l">
                  <a:buFont typeface="Calibri" panose="020F0502020204030204" pitchFamily="34" charset="0"/>
                  <a:buChar char="∞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tr-T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tr-T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tr-TR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tr-TR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tr-TR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tr-T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tr-TR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tr-TR" i="1">
                        <a:latin typeface="Cambria Math" panose="02040503050406030204" pitchFamily="18" charset="0"/>
                      </a:rPr>
                      <m:t>.0+</m:t>
                    </m:r>
                    <m:r>
                      <a:rPr lang="tr-TR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tr-TR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tr-TR" i="1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tr-TR" dirty="0"/>
              </a:p>
              <a:p>
                <a:pPr marL="342900" indent="-342900" algn="l">
                  <a:buFont typeface="Calibri" panose="020F0502020204030204" pitchFamily="34" charset="0"/>
                  <a:buChar char="∞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tr-T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tr-T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tr-TR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tr-TR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tr-TR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tr-T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tr-TR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tr-TR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tr-TR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tr-TR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tr-TR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tr-TR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tr-TR" i="1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tr-TR" dirty="0"/>
              </a:p>
              <a:p>
                <a:pPr algn="l"/>
                <a:endParaRPr lang="tr-TR" dirty="0"/>
              </a:p>
              <a:p>
                <a:pPr marL="342900" indent="-342900" algn="l">
                  <a:buFont typeface="Calibri" panose="020F0502020204030204" pitchFamily="34" charset="0"/>
                  <a:buChar char="∞"/>
                </a:pPr>
                <a:endParaRPr lang="tr-TR" b="0" dirty="0"/>
              </a:p>
              <a:p>
                <a:pPr marL="342900" indent="-342900" algn="l">
                  <a:buFont typeface="Calibri" panose="020F0502020204030204" pitchFamily="34" charset="0"/>
                  <a:buChar char="∞"/>
                </a:pPr>
                <a:endParaRPr lang="tr-TR" dirty="0"/>
              </a:p>
              <a:p>
                <a:pPr algn="l"/>
                <a:endParaRPr lang="tr-TR" dirty="0"/>
              </a:p>
            </p:txBody>
          </p:sp>
        </mc:Choice>
        <mc:Fallback xmlns="">
          <p:sp>
            <p:nvSpPr>
              <p:cNvPr id="8" name="Alt Başlık 2">
                <a:extLst>
                  <a:ext uri="{FF2B5EF4-FFF2-40B4-BE49-F238E27FC236}">
                    <a16:creationId xmlns:a16="http://schemas.microsoft.com/office/drawing/2014/main" id="{1E8EBEEF-2B38-CE87-D503-594546AF9E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99" y="4559300"/>
                <a:ext cx="3385821" cy="1813560"/>
              </a:xfrm>
              <a:prstGeom prst="rect">
                <a:avLst/>
              </a:prstGeom>
              <a:blipFill>
                <a:blip r:embed="rId3"/>
                <a:stretch>
                  <a:fillRect l="-2878" t="-5051" b="-6397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Resim 9" descr="siluet, gece göğü içeren bir resim&#10;&#10;Açıklama otomatik olarak oluşturuldu">
            <a:extLst>
              <a:ext uri="{FF2B5EF4-FFF2-40B4-BE49-F238E27FC236}">
                <a16:creationId xmlns:a16="http://schemas.microsoft.com/office/drawing/2014/main" id="{C6D60AB3-9A9E-59C1-BBF4-D732FA9E5F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768" y="1648271"/>
            <a:ext cx="4178895" cy="3562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39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93B2367-DAEA-4D1A-B3AC-1D29C63D62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8205216" cy="711200"/>
          </a:xfrm>
        </p:spPr>
        <p:txBody>
          <a:bodyPr>
            <a:noAutofit/>
          </a:bodyPr>
          <a:lstStyle/>
          <a:p>
            <a:pPr algn="l"/>
            <a:r>
              <a:rPr lang="tr-TR" sz="4000" dirty="0">
                <a:solidFill>
                  <a:srgbClr val="5C9138"/>
                </a:solidFill>
              </a:rPr>
              <a:t>Basit Algılayıcının Sınırları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D0EED8-3E07-4640-ADCA-338C651463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4DF3F-AA60-4655-B0CD-593197322A72}" type="datetime1">
              <a:rPr lang="tr-TR" smtClean="0"/>
              <a:t>26.10.2023</a:t>
            </a:fld>
            <a:endParaRPr lang="tr-T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69EA91-5823-4965-9B7F-625D04953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11690-4018-4631-8FAF-5D3B9C61C26D}" type="slidenum">
              <a:rPr lang="tr-TR" smtClean="0"/>
              <a:t>27</a:t>
            </a:fld>
            <a:endParaRPr lang="tr-TR"/>
          </a:p>
        </p:txBody>
      </p:sp>
      <p:sp>
        <p:nvSpPr>
          <p:cNvPr id="12" name="Alt Başlık 2">
            <a:extLst>
              <a:ext uri="{FF2B5EF4-FFF2-40B4-BE49-F238E27FC236}">
                <a16:creationId xmlns:a16="http://schemas.microsoft.com/office/drawing/2014/main" id="{1923475F-A03E-24DB-A4D1-283DB8AC24F6}"/>
              </a:ext>
            </a:extLst>
          </p:cNvPr>
          <p:cNvSpPr txBox="1">
            <a:spLocks/>
          </p:cNvSpPr>
          <p:nvPr/>
        </p:nvSpPr>
        <p:spPr>
          <a:xfrm>
            <a:off x="0" y="913747"/>
            <a:ext cx="11843657" cy="9595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Calibri" panose="020F0502020204030204" pitchFamily="34" charset="0"/>
              <a:buChar char="∞"/>
            </a:pPr>
            <a:r>
              <a:rPr lang="tr-TR" dirty="0"/>
              <a:t>Basit algılayıcılar aritmetiksel ve mantıksan fonksiyonları çözme amacıyla geliştirilmiştir. </a:t>
            </a:r>
          </a:p>
          <a:p>
            <a:pPr algn="l"/>
            <a:r>
              <a:rPr lang="tr-TR" dirty="0"/>
              <a:t>Özel Veya (</a:t>
            </a:r>
            <a:r>
              <a:rPr lang="tr-TR" dirty="0" err="1"/>
              <a:t>Xor</a:t>
            </a:r>
            <a:r>
              <a:rPr lang="tr-TR" dirty="0"/>
              <a:t>) fonksiyonu:</a:t>
            </a:r>
          </a:p>
          <a:p>
            <a:pPr algn="l"/>
            <a:endParaRPr lang="tr-TR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o 7">
                <a:extLst>
                  <a:ext uri="{FF2B5EF4-FFF2-40B4-BE49-F238E27FC236}">
                    <a16:creationId xmlns:a16="http://schemas.microsoft.com/office/drawing/2014/main" id="{59C2C83A-5D99-B3CA-BEB6-93D38D13839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17760174"/>
                  </p:ext>
                </p:extLst>
              </p:nvPr>
            </p:nvGraphicFramePr>
            <p:xfrm>
              <a:off x="258535" y="1873250"/>
              <a:ext cx="3902529" cy="219456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300843">
                      <a:extLst>
                        <a:ext uri="{9D8B030D-6E8A-4147-A177-3AD203B41FA5}">
                          <a16:colId xmlns:a16="http://schemas.microsoft.com/office/drawing/2014/main" val="2487927223"/>
                        </a:ext>
                      </a:extLst>
                    </a:gridCol>
                    <a:gridCol w="1300843">
                      <a:extLst>
                        <a:ext uri="{9D8B030D-6E8A-4147-A177-3AD203B41FA5}">
                          <a16:colId xmlns:a16="http://schemas.microsoft.com/office/drawing/2014/main" val="4146748725"/>
                        </a:ext>
                      </a:extLst>
                    </a:gridCol>
                    <a:gridCol w="1300843">
                      <a:extLst>
                        <a:ext uri="{9D8B030D-6E8A-4147-A177-3AD203B41FA5}">
                          <a16:colId xmlns:a16="http://schemas.microsoft.com/office/drawing/2014/main" val="1597147581"/>
                        </a:ext>
                      </a:extLst>
                    </a:gridCol>
                  </a:tblGrid>
                  <a:tr h="358422"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tr-TR" dirty="0"/>
                            <a:t>Girdi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tr-T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tr-TR" dirty="0"/>
                            <a:t>Çıktı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28362064"/>
                      </a:ext>
                    </a:extLst>
                  </a:tr>
                  <a:tr h="35842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tr-T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tr-TR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tr-T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tr-T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tr-TR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tr-T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tr-TR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oMath>
                            </m:oMathPara>
                          </a14:m>
                          <a:endParaRPr lang="tr-TR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74698813"/>
                      </a:ext>
                    </a:extLst>
                  </a:tr>
                  <a:tr h="35842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tr-TR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tr-TR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tr-TR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66741285"/>
                      </a:ext>
                    </a:extLst>
                  </a:tr>
                  <a:tr h="35842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tr-TR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tr-TR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tr-TR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50080186"/>
                      </a:ext>
                    </a:extLst>
                  </a:tr>
                  <a:tr h="35842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tr-TR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tr-TR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tr-TR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9950347"/>
                      </a:ext>
                    </a:extLst>
                  </a:tr>
                  <a:tr h="35842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tr-TR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tr-TR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tr-TR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745185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o 7">
                <a:extLst>
                  <a:ext uri="{FF2B5EF4-FFF2-40B4-BE49-F238E27FC236}">
                    <a16:creationId xmlns:a16="http://schemas.microsoft.com/office/drawing/2014/main" id="{59C2C83A-5D99-B3CA-BEB6-93D38D13839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17760174"/>
                  </p:ext>
                </p:extLst>
              </p:nvPr>
            </p:nvGraphicFramePr>
            <p:xfrm>
              <a:off x="258535" y="1873250"/>
              <a:ext cx="3902529" cy="219456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300843">
                      <a:extLst>
                        <a:ext uri="{9D8B030D-6E8A-4147-A177-3AD203B41FA5}">
                          <a16:colId xmlns:a16="http://schemas.microsoft.com/office/drawing/2014/main" val="2487927223"/>
                        </a:ext>
                      </a:extLst>
                    </a:gridCol>
                    <a:gridCol w="1300843">
                      <a:extLst>
                        <a:ext uri="{9D8B030D-6E8A-4147-A177-3AD203B41FA5}">
                          <a16:colId xmlns:a16="http://schemas.microsoft.com/office/drawing/2014/main" val="4146748725"/>
                        </a:ext>
                      </a:extLst>
                    </a:gridCol>
                    <a:gridCol w="1300843">
                      <a:extLst>
                        <a:ext uri="{9D8B030D-6E8A-4147-A177-3AD203B41FA5}">
                          <a16:colId xmlns:a16="http://schemas.microsoft.com/office/drawing/2014/main" val="1597147581"/>
                        </a:ext>
                      </a:extLst>
                    </a:gridCol>
                  </a:tblGrid>
                  <a:tr h="365760"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tr-TR" dirty="0"/>
                            <a:t>Girdi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tr-T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tr-TR" dirty="0"/>
                            <a:t>Çıktı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2836206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tr-TR"/>
                        </a:p>
                      </a:txBody>
                      <a:tcPr>
                        <a:blipFill>
                          <a:blip r:embed="rId2"/>
                          <a:stretch>
                            <a:fillRect l="-467" t="-108333" r="-201402" b="-4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tr-TR"/>
                        </a:p>
                      </a:txBody>
                      <a:tcPr>
                        <a:blipFill>
                          <a:blip r:embed="rId2"/>
                          <a:stretch>
                            <a:fillRect l="-100939" t="-108333" r="-102347" b="-4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tr-TR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108333" r="-1869" b="-42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74698813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tr-TR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tr-TR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tr-TR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66741285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tr-TR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tr-TR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tr-TR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5008018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tr-TR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tr-TR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tr-TR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9950347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tr-TR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tr-TR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tr-TR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745185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Alt Başlık 2">
                <a:extLst>
                  <a:ext uri="{FF2B5EF4-FFF2-40B4-BE49-F238E27FC236}">
                    <a16:creationId xmlns:a16="http://schemas.microsoft.com/office/drawing/2014/main" id="{1E8EBEEF-2B38-CE87-D503-594546AF9EF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699" y="4559300"/>
                <a:ext cx="3385821" cy="181356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 algn="l">
                  <a:buFont typeface="Calibri" panose="020F0502020204030204" pitchFamily="34" charset="0"/>
                  <a:buChar char="∞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tr-T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tr-TR" b="0" i="1" smtClean="0">
                        <a:latin typeface="Cambria Math" panose="02040503050406030204" pitchFamily="18" charset="0"/>
                      </a:rPr>
                      <m:t>.0+</m:t>
                    </m:r>
                    <m:sSub>
                      <m:sSubPr>
                        <m:ctrlPr>
                          <a:rPr lang="tr-T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tr-TR" b="0" i="1" smtClean="0">
                        <a:latin typeface="Cambria Math" panose="02040503050406030204" pitchFamily="18" charset="0"/>
                      </a:rPr>
                      <m:t>.0+</m:t>
                    </m:r>
                    <m:r>
                      <a:rPr lang="tr-TR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tr-TR" b="0" i="1" smtClean="0">
                        <a:latin typeface="Cambria Math" panose="02040503050406030204" pitchFamily="18" charset="0"/>
                      </a:rPr>
                      <m:t>≤0</m:t>
                    </m:r>
                  </m:oMath>
                </a14:m>
                <a:endParaRPr lang="tr-TR" b="0" dirty="0"/>
              </a:p>
              <a:p>
                <a:pPr marL="342900" indent="-342900" algn="l">
                  <a:buFont typeface="Calibri" panose="020F0502020204030204" pitchFamily="34" charset="0"/>
                  <a:buChar char="∞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tr-T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tr-T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tr-TR" i="1">
                        <a:latin typeface="Cambria Math" panose="02040503050406030204" pitchFamily="18" charset="0"/>
                      </a:rPr>
                      <m:t>.0+</m:t>
                    </m:r>
                    <m:sSub>
                      <m:sSubPr>
                        <m:ctrlPr>
                          <a:rPr lang="tr-T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tr-TR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tr-TR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tr-TR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tr-TR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tr-TR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tr-TR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tr-TR" i="1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tr-TR" dirty="0"/>
              </a:p>
              <a:p>
                <a:pPr marL="342900" indent="-342900" algn="l">
                  <a:buFont typeface="Calibri" panose="020F0502020204030204" pitchFamily="34" charset="0"/>
                  <a:buChar char="∞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tr-T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tr-T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tr-TR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tr-TR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tr-TR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tr-T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tr-TR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tr-TR" i="1">
                        <a:latin typeface="Cambria Math" panose="02040503050406030204" pitchFamily="18" charset="0"/>
                      </a:rPr>
                      <m:t>.0+</m:t>
                    </m:r>
                    <m:r>
                      <a:rPr lang="tr-TR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tr-TR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tr-TR" i="1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tr-TR" dirty="0"/>
              </a:p>
              <a:p>
                <a:pPr marL="342900" indent="-342900" algn="l">
                  <a:buFont typeface="Calibri" panose="020F0502020204030204" pitchFamily="34" charset="0"/>
                  <a:buChar char="∞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tr-T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tr-T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tr-TR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tr-TR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tr-TR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tr-T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tr-TR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tr-TR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tr-TR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tr-TR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tr-TR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tr-TR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tr-TR" i="1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tr-TR" dirty="0"/>
              </a:p>
              <a:p>
                <a:pPr algn="l"/>
                <a:endParaRPr lang="tr-TR" dirty="0"/>
              </a:p>
              <a:p>
                <a:pPr marL="342900" indent="-342900" algn="l">
                  <a:buFont typeface="Calibri" panose="020F0502020204030204" pitchFamily="34" charset="0"/>
                  <a:buChar char="∞"/>
                </a:pPr>
                <a:endParaRPr lang="tr-TR" b="0" dirty="0"/>
              </a:p>
              <a:p>
                <a:pPr marL="342900" indent="-342900" algn="l">
                  <a:buFont typeface="Calibri" panose="020F0502020204030204" pitchFamily="34" charset="0"/>
                  <a:buChar char="∞"/>
                </a:pPr>
                <a:endParaRPr lang="tr-TR" dirty="0"/>
              </a:p>
              <a:p>
                <a:pPr algn="l"/>
                <a:endParaRPr lang="tr-TR" dirty="0"/>
              </a:p>
            </p:txBody>
          </p:sp>
        </mc:Choice>
        <mc:Fallback xmlns="">
          <p:sp>
            <p:nvSpPr>
              <p:cNvPr id="8" name="Alt Başlık 2">
                <a:extLst>
                  <a:ext uri="{FF2B5EF4-FFF2-40B4-BE49-F238E27FC236}">
                    <a16:creationId xmlns:a16="http://schemas.microsoft.com/office/drawing/2014/main" id="{1E8EBEEF-2B38-CE87-D503-594546AF9E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99" y="4559300"/>
                <a:ext cx="3385821" cy="1813560"/>
              </a:xfrm>
              <a:prstGeom prst="rect">
                <a:avLst/>
              </a:prstGeom>
              <a:blipFill>
                <a:blip r:embed="rId3"/>
                <a:stretch>
                  <a:fillRect l="-2878" t="-5051" b="-6397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Resim 3" descr="siluet, gece göğü içeren bir resim&#10;&#10;Açıklama otomatik olarak oluşturuldu">
            <a:extLst>
              <a:ext uri="{FF2B5EF4-FFF2-40B4-BE49-F238E27FC236}">
                <a16:creationId xmlns:a16="http://schemas.microsoft.com/office/drawing/2014/main" id="{E9C3585A-24E7-7571-055A-370BB20B96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3952" y="1765532"/>
            <a:ext cx="4121948" cy="3513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530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93B2367-DAEA-4D1A-B3AC-1D29C63D62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8205216" cy="711200"/>
          </a:xfrm>
        </p:spPr>
        <p:txBody>
          <a:bodyPr>
            <a:noAutofit/>
          </a:bodyPr>
          <a:lstStyle/>
          <a:p>
            <a:pPr algn="l"/>
            <a:r>
              <a:rPr lang="tr-TR" sz="4000" dirty="0">
                <a:solidFill>
                  <a:srgbClr val="5C9138"/>
                </a:solidFill>
              </a:rPr>
              <a:t>Basit Algılayıcının Sınırları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D0EED8-3E07-4640-ADCA-338C651463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4DF3F-AA60-4655-B0CD-593197322A72}" type="datetime1">
              <a:rPr lang="tr-TR" smtClean="0"/>
              <a:t>26.10.2023</a:t>
            </a:fld>
            <a:endParaRPr lang="tr-T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69EA91-5823-4965-9B7F-625D04953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11690-4018-4631-8FAF-5D3B9C61C26D}" type="slidenum">
              <a:rPr lang="tr-TR" smtClean="0"/>
              <a:t>28</a:t>
            </a:fld>
            <a:endParaRPr lang="tr-TR"/>
          </a:p>
        </p:txBody>
      </p:sp>
      <p:sp>
        <p:nvSpPr>
          <p:cNvPr id="12" name="Alt Başlık 2">
            <a:extLst>
              <a:ext uri="{FF2B5EF4-FFF2-40B4-BE49-F238E27FC236}">
                <a16:creationId xmlns:a16="http://schemas.microsoft.com/office/drawing/2014/main" id="{1923475F-A03E-24DB-A4D1-283DB8AC24F6}"/>
              </a:ext>
            </a:extLst>
          </p:cNvPr>
          <p:cNvSpPr txBox="1">
            <a:spLocks/>
          </p:cNvSpPr>
          <p:nvPr/>
        </p:nvSpPr>
        <p:spPr>
          <a:xfrm>
            <a:off x="0" y="913747"/>
            <a:ext cx="11843657" cy="25152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Calibri" panose="020F0502020204030204" pitchFamily="34" charset="0"/>
              <a:buChar char="∞"/>
            </a:pPr>
            <a:r>
              <a:rPr lang="tr-TR" dirty="0"/>
              <a:t>Ancak her fonksiyonu çözmede başarılı olamadılar.</a:t>
            </a:r>
          </a:p>
          <a:p>
            <a:pPr marL="342900" indent="-342900" algn="l">
              <a:buFont typeface="Calibri" panose="020F0502020204030204" pitchFamily="34" charset="0"/>
              <a:buChar char="∞"/>
            </a:pPr>
            <a:endParaRPr lang="tr-TR" dirty="0"/>
          </a:p>
          <a:p>
            <a:pPr marL="342900" indent="-342900" algn="l">
              <a:buFont typeface="Calibri" panose="020F0502020204030204" pitchFamily="34" charset="0"/>
              <a:buChar char="∞"/>
            </a:pPr>
            <a:r>
              <a:rPr lang="tr-TR" dirty="0"/>
              <a:t>Çok katmanlı algılayıcılar ve öğrenme algoritmaları keşfedilene kadar </a:t>
            </a:r>
          </a:p>
          <a:p>
            <a:pPr algn="l"/>
            <a:r>
              <a:rPr lang="tr-TR" dirty="0"/>
              <a:t>dar bir araştırmacı grubuyla çalışıldı.</a:t>
            </a:r>
          </a:p>
          <a:p>
            <a:pPr algn="l"/>
            <a:endParaRPr lang="tr-TR" dirty="0"/>
          </a:p>
        </p:txBody>
      </p:sp>
      <p:pic>
        <p:nvPicPr>
          <p:cNvPr id="4" name="Resim 3" descr="siluet, gece göğü içeren bir resim&#10;&#10;Açıklama otomatik olarak oluşturuldu">
            <a:extLst>
              <a:ext uri="{FF2B5EF4-FFF2-40B4-BE49-F238E27FC236}">
                <a16:creationId xmlns:a16="http://schemas.microsoft.com/office/drawing/2014/main" id="{E9C3585A-24E7-7571-055A-370BB20B96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6559" y="1873250"/>
            <a:ext cx="2494832" cy="2126863"/>
          </a:xfrm>
          <a:prstGeom prst="rect">
            <a:avLst/>
          </a:prstGeom>
        </p:spPr>
      </p:pic>
      <p:pic>
        <p:nvPicPr>
          <p:cNvPr id="3" name="Resim 2" descr="siluet, gece göğü içeren bir resim&#10;&#10;Açıklama otomatik olarak oluşturuldu">
            <a:extLst>
              <a:ext uri="{FF2B5EF4-FFF2-40B4-BE49-F238E27FC236}">
                <a16:creationId xmlns:a16="http://schemas.microsoft.com/office/drawing/2014/main" id="{F1505950-D4EC-48EA-6EE7-9C10E39EFA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8968" y="4245997"/>
            <a:ext cx="2494832" cy="2126863"/>
          </a:xfrm>
          <a:prstGeom prst="rect">
            <a:avLst/>
          </a:prstGeom>
        </p:spPr>
      </p:pic>
      <p:pic>
        <p:nvPicPr>
          <p:cNvPr id="10" name="Resim 9" descr="gece göğü içeren bir resim&#10;&#10;Açıklama otomatik olarak oluşturuldu">
            <a:extLst>
              <a:ext uri="{FF2B5EF4-FFF2-40B4-BE49-F238E27FC236}">
                <a16:creationId xmlns:a16="http://schemas.microsoft.com/office/drawing/2014/main" id="{9B3977D2-A814-1EDC-E6E4-296B56E6FE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6302" y="4337920"/>
            <a:ext cx="2676072" cy="2274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996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93B2367-DAEA-4D1A-B3AC-1D29C63D62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112" y="72570"/>
            <a:ext cx="2614896" cy="585798"/>
          </a:xfrm>
        </p:spPr>
        <p:txBody>
          <a:bodyPr>
            <a:noAutofit/>
          </a:bodyPr>
          <a:lstStyle/>
          <a:p>
            <a:pPr algn="l"/>
            <a:r>
              <a:rPr lang="tr-TR" sz="4000" dirty="0">
                <a:solidFill>
                  <a:srgbClr val="5C9138"/>
                </a:solidFill>
              </a:rPr>
              <a:t>Referanslar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6C43D696-5A94-49E5-8C92-8F1908C6C7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112" y="886145"/>
            <a:ext cx="12222192" cy="5242427"/>
          </a:xfrm>
        </p:spPr>
        <p:txBody>
          <a:bodyPr>
            <a:noAutofit/>
          </a:bodyPr>
          <a:lstStyle/>
          <a:p>
            <a:pPr marL="342900" indent="-342900" algn="l">
              <a:buFont typeface="Calibri" panose="020F0502020204030204" pitchFamily="34" charset="0"/>
              <a:buChar char="∞"/>
            </a:pPr>
            <a:r>
              <a:rPr lang="tr-TR" sz="1600" dirty="0"/>
              <a:t>[1] </a:t>
            </a:r>
            <a:r>
              <a:rPr lang="tr-TR" sz="1600" dirty="0" err="1"/>
              <a:t>Deep</a:t>
            </a:r>
            <a:r>
              <a:rPr lang="tr-TR" sz="1600" dirty="0"/>
              <a:t> Learning Basic, deeplearning.mit.edu, 2019. </a:t>
            </a:r>
          </a:p>
          <a:p>
            <a:pPr marL="342900" indent="-342900" algn="l">
              <a:buFont typeface="Calibri" panose="020F0502020204030204" pitchFamily="34" charset="0"/>
              <a:buChar char="∞"/>
            </a:pPr>
            <a:r>
              <a:rPr lang="tr-TR" sz="1600" dirty="0"/>
              <a:t>[2] </a:t>
            </a:r>
            <a:r>
              <a:rPr lang="en-US" altLang="en-US" sz="1600" dirty="0"/>
              <a:t>Chollet, F. (2017). Deep learning with python. Manning Publications.</a:t>
            </a:r>
            <a:endParaRPr lang="tr-TR" altLang="en-US" sz="1600" dirty="0"/>
          </a:p>
          <a:p>
            <a:pPr marL="342900" indent="-342900" algn="l">
              <a:buFont typeface="Calibri" panose="020F0502020204030204" pitchFamily="34" charset="0"/>
              <a:buChar char="∞"/>
            </a:pPr>
            <a:r>
              <a:rPr lang="tr-TR" altLang="en-US" sz="1600" dirty="0"/>
              <a:t>[3] 6.S191 </a:t>
            </a:r>
            <a:r>
              <a:rPr lang="tr-TR" altLang="en-US" sz="1600" dirty="0" err="1"/>
              <a:t>Introduction</a:t>
            </a:r>
            <a:r>
              <a:rPr lang="tr-TR" altLang="en-US" sz="1600" dirty="0"/>
              <a:t> </a:t>
            </a:r>
            <a:r>
              <a:rPr lang="tr-TR" altLang="en-US" sz="1600" dirty="0" err="1"/>
              <a:t>to</a:t>
            </a:r>
            <a:r>
              <a:rPr lang="tr-TR" altLang="en-US" sz="1600" dirty="0"/>
              <a:t> </a:t>
            </a:r>
            <a:r>
              <a:rPr lang="tr-TR" altLang="en-US" sz="1600" dirty="0" err="1"/>
              <a:t>Deep</a:t>
            </a:r>
            <a:r>
              <a:rPr lang="tr-TR" altLang="en-US" sz="1600" dirty="0"/>
              <a:t> Learning, introtodeeplearning.com, 2020.</a:t>
            </a:r>
          </a:p>
          <a:p>
            <a:pPr marL="342900" indent="-342900" algn="l">
              <a:buFont typeface="Calibri" panose="020F0502020204030204" pitchFamily="34" charset="0"/>
              <a:buChar char="∞"/>
            </a:pPr>
            <a:r>
              <a:rPr lang="tr-TR" altLang="en-US" sz="1600" dirty="0"/>
              <a:t>[4] Web sitesi: </a:t>
            </a:r>
            <a:r>
              <a:rPr lang="tr-TR" altLang="en-US" sz="1600" dirty="0">
                <a:hlinkClick r:id="rId2"/>
              </a:rPr>
              <a:t>https://asiwassaying.me/2020/04/03/you-are-here/</a:t>
            </a:r>
            <a:r>
              <a:rPr lang="tr-TR" altLang="en-US" sz="1600" dirty="0"/>
              <a:t>, Erişim Tarihi:29.09.2022</a:t>
            </a:r>
          </a:p>
          <a:p>
            <a:pPr marL="342900" indent="-342900" algn="l">
              <a:buFont typeface="Calibri" panose="020F0502020204030204" pitchFamily="34" charset="0"/>
              <a:buChar char="∞"/>
            </a:pPr>
            <a:r>
              <a:rPr lang="tr-TR" altLang="en-US" sz="1600" dirty="0"/>
              <a:t>[5] Web </a:t>
            </a:r>
            <a:r>
              <a:rPr lang="tr-TR" altLang="en-US" sz="1600" dirty="0" err="1"/>
              <a:t>sites</a:t>
            </a:r>
            <a:r>
              <a:rPr lang="tr-TR" altLang="en-US" sz="1600" dirty="0"/>
              <a:t>: </a:t>
            </a:r>
            <a:r>
              <a:rPr lang="en-US" sz="1600" dirty="0">
                <a:hlinkClick r:id="rId3"/>
              </a:rPr>
              <a:t>https://www.kisa.link/Qghm</a:t>
            </a:r>
            <a:r>
              <a:rPr lang="tr-TR" sz="1600" dirty="0"/>
              <a:t>, Erişim tarihi:29.09.2022</a:t>
            </a:r>
          </a:p>
          <a:p>
            <a:pPr marL="342900" indent="-342900" algn="l">
              <a:buFont typeface="Calibri" panose="020F0502020204030204" pitchFamily="34" charset="0"/>
              <a:buChar char="∞"/>
            </a:pPr>
            <a:r>
              <a:rPr lang="tr-TR" altLang="en-US" sz="1600" dirty="0"/>
              <a:t>[6] Web sitesi: </a:t>
            </a:r>
            <a:r>
              <a:rPr lang="en-US" sz="1600" dirty="0"/>
              <a:t>https://www.kisa.link/Qghp</a:t>
            </a:r>
            <a:r>
              <a:rPr lang="tr-TR" sz="1600" dirty="0"/>
              <a:t>, Erişim tarihi:29.09.2022</a:t>
            </a:r>
          </a:p>
          <a:p>
            <a:pPr marL="342900" indent="-342900" algn="l">
              <a:buFont typeface="Calibri" panose="020F0502020204030204" pitchFamily="34" charset="0"/>
              <a:buChar char="∞"/>
            </a:pPr>
            <a:r>
              <a:rPr lang="tr-TR" altLang="en-US" sz="1600" dirty="0"/>
              <a:t>[7] </a:t>
            </a:r>
            <a:r>
              <a:rPr lang="en-US" sz="1600" dirty="0"/>
              <a:t>Zhang, J. (2019). Basic neural units of the brain: neurons, synapses and action potential. </a:t>
            </a:r>
            <a:r>
              <a:rPr lang="en-US" sz="1600" i="1" dirty="0" err="1"/>
              <a:t>arXiv</a:t>
            </a:r>
            <a:r>
              <a:rPr lang="en-US" sz="1600" i="1" dirty="0"/>
              <a:t> preprint arXiv:1906.01703</a:t>
            </a:r>
            <a:r>
              <a:rPr lang="en-US" sz="1600" dirty="0"/>
              <a:t>.</a:t>
            </a:r>
            <a:endParaRPr lang="tr-TR" sz="1600" dirty="0"/>
          </a:p>
          <a:p>
            <a:pPr marL="342900" indent="-342900" algn="l">
              <a:buFont typeface="Calibri" panose="020F0502020204030204" pitchFamily="34" charset="0"/>
              <a:buChar char="∞"/>
            </a:pPr>
            <a:r>
              <a:rPr lang="tr-TR" altLang="en-US" sz="1600" dirty="0"/>
              <a:t>[8] </a:t>
            </a:r>
            <a:r>
              <a:rPr lang="tr-TR" sz="1600" dirty="0" err="1"/>
              <a:t>Deep</a:t>
            </a:r>
            <a:r>
              <a:rPr lang="tr-TR" sz="1600" dirty="0"/>
              <a:t> Learning: </a:t>
            </a:r>
            <a:r>
              <a:rPr lang="tr-TR" sz="1600" dirty="0" err="1"/>
              <a:t>State</a:t>
            </a:r>
            <a:r>
              <a:rPr lang="tr-TR" sz="1600" dirty="0"/>
              <a:t> of </a:t>
            </a:r>
            <a:r>
              <a:rPr lang="tr-TR" sz="1600" dirty="0" err="1"/>
              <a:t>the</a:t>
            </a:r>
            <a:r>
              <a:rPr lang="tr-TR" sz="1600" dirty="0"/>
              <a:t> Art, deeplearning.mit.edu, 2020.</a:t>
            </a:r>
          </a:p>
          <a:p>
            <a:pPr marL="342900" indent="-342900" algn="l">
              <a:buFont typeface="Calibri" panose="020F0502020204030204" pitchFamily="34" charset="0"/>
              <a:buChar char="∞"/>
            </a:pPr>
            <a:r>
              <a:rPr lang="tr-TR" altLang="en-US" sz="1600" dirty="0"/>
              <a:t>[9] Web sitesi: </a:t>
            </a:r>
            <a:r>
              <a:rPr lang="tr-TR" altLang="en-US" sz="1600" dirty="0">
                <a:hlinkClick r:id="rId4"/>
              </a:rPr>
              <a:t>https://www.youtube.com/watch?v=AG83rYwd-Jw</a:t>
            </a:r>
            <a:r>
              <a:rPr lang="tr-TR" altLang="en-US" sz="1600" dirty="0"/>
              <a:t>, Erişim Tarihi: 30.09.2022</a:t>
            </a:r>
          </a:p>
          <a:p>
            <a:pPr marL="342900" indent="-342900" algn="l">
              <a:buFont typeface="Calibri" panose="020F0502020204030204" pitchFamily="34" charset="0"/>
              <a:buChar char="∞"/>
            </a:pPr>
            <a:r>
              <a:rPr lang="tr-TR" altLang="en-US" sz="1600" dirty="0"/>
              <a:t>[10] Web sitesi: </a:t>
            </a:r>
            <a:r>
              <a:rPr lang="tr-TR" altLang="en-US" sz="1600" dirty="0">
                <a:hlinkClick r:id="rId5"/>
              </a:rPr>
              <a:t>https://www.geeksforgeeks.org/top-10-algorithms-every-machine-learning-engineer-should-know/</a:t>
            </a:r>
            <a:r>
              <a:rPr lang="tr-TR" altLang="en-US" sz="1600" dirty="0"/>
              <a:t>, Erişim Tarihi: 1.10.2022</a:t>
            </a:r>
          </a:p>
          <a:p>
            <a:pPr marL="342900" indent="-342900" algn="l">
              <a:buFont typeface="Calibri" panose="020F0502020204030204" pitchFamily="34" charset="0"/>
              <a:buChar char="∞"/>
            </a:pPr>
            <a:r>
              <a:rPr lang="tr-TR" sz="1600" dirty="0"/>
              <a:t>[11] Web sitesi: </a:t>
            </a:r>
            <a:r>
              <a:rPr lang="tr-TR" sz="1600" dirty="0">
                <a:hlinkClick r:id="rId6"/>
              </a:rPr>
              <a:t>https://ml.berkeley.edu/blog/posts/crash-course/part-1/</a:t>
            </a:r>
            <a:r>
              <a:rPr lang="tr-TR" sz="1600" dirty="0"/>
              <a:t> ,Erişim tarihi: 1.10.2022</a:t>
            </a:r>
          </a:p>
          <a:p>
            <a:pPr marL="342900" indent="-342900" algn="l">
              <a:buFont typeface="Calibri" panose="020F0502020204030204" pitchFamily="34" charset="0"/>
              <a:buChar char="∞"/>
            </a:pPr>
            <a:r>
              <a:rPr lang="tr-TR" altLang="en-US" sz="1600" dirty="0">
                <a:latin typeface="Arial" panose="020B0604020202020204" pitchFamily="34" charset="0"/>
              </a:rPr>
              <a:t>[12] </a:t>
            </a:r>
            <a:r>
              <a:rPr lang="en-US" sz="1600" dirty="0"/>
              <a:t>Grewal, R. K., &amp; Das, S. (2013). Microarray data analysis: Gaining biological insights. </a:t>
            </a:r>
            <a:r>
              <a:rPr lang="en-US" sz="1600" i="1" dirty="0"/>
              <a:t>Journal of Biomedical Science and Engineering</a:t>
            </a:r>
            <a:r>
              <a:rPr lang="en-US" sz="1600" dirty="0"/>
              <a:t>, </a:t>
            </a:r>
            <a:r>
              <a:rPr lang="en-US" sz="1600" i="1" dirty="0"/>
              <a:t>2013</a:t>
            </a:r>
            <a:r>
              <a:rPr lang="en-US" sz="1600" dirty="0"/>
              <a:t>.</a:t>
            </a:r>
            <a:endParaRPr lang="tr-TR" sz="1600" dirty="0"/>
          </a:p>
          <a:p>
            <a:pPr marL="342900" indent="-342900" algn="l">
              <a:buFont typeface="Calibri" panose="020F0502020204030204" pitchFamily="34" charset="0"/>
              <a:buChar char="∞"/>
            </a:pPr>
            <a:r>
              <a:rPr lang="tr-TR" sz="1600" dirty="0"/>
              <a:t>[13] </a:t>
            </a:r>
            <a:r>
              <a:rPr lang="en-US" sz="1600" dirty="0"/>
              <a:t>TensorFlow in 1 Day: Make your own Neural Network</a:t>
            </a:r>
            <a:r>
              <a:rPr lang="tr-TR" sz="1600" dirty="0"/>
              <a:t>, </a:t>
            </a:r>
            <a:r>
              <a:rPr lang="en-US" sz="1600" dirty="0"/>
              <a:t>Krishna </a:t>
            </a:r>
            <a:r>
              <a:rPr lang="en-US" sz="1600" dirty="0" err="1"/>
              <a:t>Rungta</a:t>
            </a:r>
            <a:r>
              <a:rPr lang="tr-TR" sz="1600" dirty="0"/>
              <a:t>, 2018.</a:t>
            </a:r>
          </a:p>
          <a:p>
            <a:pPr marL="342900" indent="-342900" algn="l">
              <a:buFont typeface="Calibri" panose="020F0502020204030204" pitchFamily="34" charset="0"/>
              <a:buChar char="∞"/>
            </a:pPr>
            <a:r>
              <a:rPr lang="tr-TR" sz="1600" dirty="0"/>
              <a:t>[14] Web sitesi: </a:t>
            </a:r>
            <a:r>
              <a:rPr lang="tr-TR" sz="1600" dirty="0">
                <a:hlinkClick r:id="rId7"/>
              </a:rPr>
              <a:t>https://www.slideshare.net/SebastianRaschka/nextgen-talk-022015/8-Learning_Labeled_data_Direct_feedback</a:t>
            </a:r>
            <a:r>
              <a:rPr lang="tr-TR" sz="1600" dirty="0"/>
              <a:t>, Erişim Tarihi: 3.10.2022</a:t>
            </a:r>
          </a:p>
          <a:p>
            <a:pPr marL="342900" indent="-342900" algn="l">
              <a:buFont typeface="Calibri" panose="020F0502020204030204" pitchFamily="34" charset="0"/>
              <a:buChar char="∞"/>
            </a:pPr>
            <a:endParaRPr lang="en-US" altLang="en-US" sz="1600" dirty="0">
              <a:latin typeface="Arial" panose="020B0604020202020204" pitchFamily="34" charset="0"/>
            </a:endParaRPr>
          </a:p>
          <a:p>
            <a:pPr algn="l"/>
            <a:r>
              <a:rPr lang="tr-TR" sz="1600" dirty="0"/>
              <a:t> </a:t>
            </a:r>
          </a:p>
          <a:p>
            <a:pPr marL="342900" indent="-342900" algn="l">
              <a:buFont typeface="Calibri" panose="020F0502020204030204" pitchFamily="34" charset="0"/>
              <a:buChar char="∞"/>
            </a:pPr>
            <a:endParaRPr lang="tr-TR" sz="160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D0EED8-3E07-4640-ADCA-338C651463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4DF3F-AA60-4655-B0CD-593197322A72}" type="datetime1">
              <a:rPr lang="tr-TR" smtClean="0"/>
              <a:t>26.10.2023</a:t>
            </a:fld>
            <a:endParaRPr lang="tr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69EA91-5823-4965-9B7F-625D04953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11690-4018-4631-8FAF-5D3B9C61C26D}" type="slidenum">
              <a:rPr lang="tr-TR" smtClean="0"/>
              <a:t>29</a:t>
            </a:fld>
            <a:endParaRPr lang="tr-TR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85DBB3B6-C75D-4729-F71C-32F4D318E4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276999"/>
            <a:ext cx="65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838F9D"/>
                </a:solidFill>
                <a:effectLst/>
                <a:latin typeface="Circular"/>
              </a:rPr>
            </a:b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0566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lt Başlık 2">
            <a:extLst>
              <a:ext uri="{FF2B5EF4-FFF2-40B4-BE49-F238E27FC236}">
                <a16:creationId xmlns:a16="http://schemas.microsoft.com/office/drawing/2014/main" id="{DCFE7869-7F20-E6F0-AF16-26002F95D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9381" y="5759151"/>
            <a:ext cx="11533238" cy="628932"/>
          </a:xfrm>
        </p:spPr>
        <p:txBody>
          <a:bodyPr vert="horz" lIns="91440" tIns="45720" rIns="91440" bIns="45720" rtlCol="0">
            <a:normAutofit/>
          </a:bodyPr>
          <a:lstStyle/>
          <a:p>
            <a:pPr algn="l"/>
            <a:r>
              <a:rPr lang="tr-TR" sz="2800" kern="1200" dirty="0">
                <a:solidFill>
                  <a:schemeClr val="tx1"/>
                </a:solidFill>
                <a:latin typeface="+mn-lt"/>
                <a:ea typeface="+mn-ea"/>
                <a:cs typeface="+mn-cs"/>
                <a:hlinkClick r:id="rId4"/>
              </a:rPr>
              <a:t>NVIDIA </a:t>
            </a:r>
            <a:r>
              <a:rPr lang="tr-TR" sz="28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  <a:hlinkClick r:id="rId4"/>
              </a:rPr>
              <a:t>Canvas</a:t>
            </a:r>
            <a:r>
              <a:rPr lang="tr-TR" sz="2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basit fırça darbelerini gerçekçi görüntülere dönüştüren YZ.</a:t>
            </a:r>
            <a:endParaRPr lang="en-US" sz="10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D0EED8-3E07-4640-ADCA-338C6514639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854DF3F-AA60-4655-B0CD-593197322A72}" type="datetime1">
              <a:rPr lang="en-US" smtClean="0"/>
              <a:pPr>
                <a:spcAft>
                  <a:spcPts val="600"/>
                </a:spcAft>
              </a:pPr>
              <a:t>10/26/2023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69EA91-5823-4965-9B7F-625D04953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9A11690-4018-4631-8FAF-5D3B9C61C26D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  <p:sp>
        <p:nvSpPr>
          <p:cNvPr id="8" name="Date Placeholder 4">
            <a:extLst>
              <a:ext uri="{FF2B5EF4-FFF2-40B4-BE49-F238E27FC236}">
                <a16:creationId xmlns:a16="http://schemas.microsoft.com/office/drawing/2014/main" id="{05D7719C-5FF5-DAA7-1677-CF71E581D3DC}"/>
              </a:ext>
            </a:extLst>
          </p:cNvPr>
          <p:cNvSpPr txBox="1">
            <a:spLocks/>
          </p:cNvSpPr>
          <p:nvPr/>
        </p:nvSpPr>
        <p:spPr>
          <a:xfrm>
            <a:off x="5391912" y="6372860"/>
            <a:ext cx="12252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tr-TR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dirty="0"/>
              <a:t>[38]</a:t>
            </a:r>
          </a:p>
        </p:txBody>
      </p:sp>
      <p:pic>
        <p:nvPicPr>
          <p:cNvPr id="2" name="nv-studio-canvas-feature-ai-630x354">
            <a:hlinkClick r:id="" action="ppaction://media"/>
            <a:extLst>
              <a:ext uri="{FF2B5EF4-FFF2-40B4-BE49-F238E27FC236}">
                <a16:creationId xmlns:a16="http://schemas.microsoft.com/office/drawing/2014/main" id="{7DD56667-2E1F-5F7A-7FEB-0ED66A3CE0D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48022" y="136525"/>
            <a:ext cx="9383662" cy="5272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05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77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93B2367-DAEA-4D1A-B3AC-1D29C63D62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112" y="72570"/>
            <a:ext cx="2614896" cy="585798"/>
          </a:xfrm>
        </p:spPr>
        <p:txBody>
          <a:bodyPr>
            <a:noAutofit/>
          </a:bodyPr>
          <a:lstStyle/>
          <a:p>
            <a:pPr algn="l"/>
            <a:r>
              <a:rPr lang="tr-TR" sz="4000" dirty="0">
                <a:solidFill>
                  <a:srgbClr val="5C9138"/>
                </a:solidFill>
              </a:rPr>
              <a:t>Referanslar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6C43D696-5A94-49E5-8C92-8F1908C6C7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112" y="747395"/>
            <a:ext cx="12222192" cy="5608955"/>
          </a:xfrm>
        </p:spPr>
        <p:txBody>
          <a:bodyPr>
            <a:noAutofit/>
          </a:bodyPr>
          <a:lstStyle/>
          <a:p>
            <a:pPr marL="342900" indent="-342900" algn="l">
              <a:buFont typeface="Calibri" panose="020F0502020204030204" pitchFamily="34" charset="0"/>
              <a:buChar char="∞"/>
            </a:pPr>
            <a:r>
              <a:rPr lang="tr-TR" sz="1600" dirty="0"/>
              <a:t>[15] Web sitesi: </a:t>
            </a:r>
            <a:r>
              <a:rPr lang="tr-TR" sz="1600" dirty="0">
                <a:hlinkClick r:id="rId2"/>
              </a:rPr>
              <a:t>https://www.youtube.com/watch?v=aircAruvnKk</a:t>
            </a:r>
            <a:r>
              <a:rPr lang="tr-TR" sz="1600" dirty="0"/>
              <a:t>, Erişim Tarihi: 10.10.2022</a:t>
            </a:r>
          </a:p>
          <a:p>
            <a:pPr marL="342900" indent="-342900" algn="l">
              <a:buFont typeface="Calibri" panose="020F0502020204030204" pitchFamily="34" charset="0"/>
              <a:buChar char="∞"/>
            </a:pPr>
            <a:r>
              <a:rPr lang="tr-TR" sz="1600" dirty="0"/>
              <a:t>[16] </a:t>
            </a:r>
            <a:r>
              <a:rPr lang="tr-TR" sz="1600" dirty="0" err="1"/>
              <a:t>Öztemel</a:t>
            </a:r>
            <a:r>
              <a:rPr lang="tr-TR" sz="1600" dirty="0"/>
              <a:t>, E.; Yapay Sinir Ağları; Papatya Bilim Yayıncılık; İstanbul; 2012</a:t>
            </a:r>
          </a:p>
          <a:p>
            <a:pPr marL="342900" indent="-342900" algn="l">
              <a:buFont typeface="Calibri" panose="020F0502020204030204" pitchFamily="34" charset="0"/>
              <a:buChar char="∞"/>
            </a:pPr>
            <a:r>
              <a:rPr lang="tr-TR" sz="1600" dirty="0"/>
              <a:t>[17] Web sitesi: https://bit.ly/3VdJsW1, Erişim Tarihi: 10.10.2022</a:t>
            </a:r>
          </a:p>
          <a:p>
            <a:pPr marL="342900" indent="-342900" algn="l">
              <a:buFont typeface="Calibri" panose="020F0502020204030204" pitchFamily="34" charset="0"/>
              <a:buChar char="∞"/>
            </a:pPr>
            <a:r>
              <a:rPr lang="tr-TR" altLang="en-US" sz="1600" dirty="0"/>
              <a:t>[18] Web sitesi: </a:t>
            </a:r>
            <a:r>
              <a:rPr lang="tr-TR" altLang="en-US" sz="16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https://www.cs.toronto.edu/~kriz/cifar.html</a:t>
            </a:r>
            <a:r>
              <a:rPr lang="tr-TR" altLang="en-US" sz="1600" dirty="0"/>
              <a:t>, Erişim Tarihi: 10.10.2022</a:t>
            </a:r>
          </a:p>
          <a:p>
            <a:pPr marL="342900" indent="-342900" algn="l">
              <a:buFont typeface="Calibri" panose="020F0502020204030204" pitchFamily="34" charset="0"/>
              <a:buChar char="∞"/>
            </a:pPr>
            <a:r>
              <a:rPr lang="tr-TR" altLang="en-US" sz="1600" dirty="0"/>
              <a:t>[19] Web sitesi: </a:t>
            </a:r>
            <a:r>
              <a:rPr lang="tr-TR" altLang="en-US" sz="1600" dirty="0">
                <a:hlinkClick r:id="rId4"/>
              </a:rPr>
              <a:t>https://bit.ly/3CgfPL8</a:t>
            </a:r>
            <a:r>
              <a:rPr lang="tr-TR" altLang="en-US" sz="1600" dirty="0"/>
              <a:t>, Erişim Tarihi: 10.10.2022</a:t>
            </a:r>
          </a:p>
          <a:p>
            <a:pPr marL="342900" indent="-342900" algn="l">
              <a:buFont typeface="Calibri" panose="020F0502020204030204" pitchFamily="34" charset="0"/>
              <a:buChar char="∞"/>
            </a:pPr>
            <a:r>
              <a:rPr lang="tr-TR" altLang="en-US" sz="1600" dirty="0"/>
              <a:t>[20] Web sitesi: </a:t>
            </a:r>
            <a:r>
              <a:rPr lang="tr-TR" altLang="en-US" sz="1600" dirty="0">
                <a:hlinkClick r:id="rId5"/>
              </a:rPr>
              <a:t>https://makeavideo.studio/</a:t>
            </a:r>
            <a:r>
              <a:rPr lang="tr-TR" altLang="en-US" sz="1600" dirty="0"/>
              <a:t>, Erişim Tarihi: 10.10.2022</a:t>
            </a:r>
          </a:p>
          <a:p>
            <a:pPr marL="342900" indent="-342900" algn="l">
              <a:buFont typeface="Calibri" panose="020F0502020204030204" pitchFamily="34" charset="0"/>
              <a:buChar char="∞"/>
            </a:pPr>
            <a:r>
              <a:rPr lang="tr-TR" altLang="en-US" sz="1600" dirty="0"/>
              <a:t>[21] Web sitesi: </a:t>
            </a:r>
            <a:r>
              <a:rPr lang="tr-TR" altLang="en-US" sz="1600" dirty="0">
                <a:hlinkClick r:id="rId6"/>
              </a:rPr>
              <a:t>https://gtnr.it/3rLFXc3</a:t>
            </a:r>
            <a:r>
              <a:rPr lang="tr-TR" altLang="en-US" sz="1600" dirty="0"/>
              <a:t>, Erişim Tarihi: 12.10.2022</a:t>
            </a:r>
          </a:p>
          <a:p>
            <a:pPr marL="342900" indent="-342900" algn="l">
              <a:buFont typeface="Calibri" panose="020F0502020204030204" pitchFamily="34" charset="0"/>
              <a:buChar char="∞"/>
            </a:pPr>
            <a:r>
              <a:rPr lang="tr-TR" altLang="en-US" sz="1600" dirty="0"/>
              <a:t>[22] Web sitesi: </a:t>
            </a:r>
            <a:r>
              <a:rPr lang="tr-TR" altLang="en-US" sz="1600" dirty="0">
                <a:hlinkClick r:id="rId7"/>
              </a:rPr>
              <a:t>https://bit.ly/3s2keN4</a:t>
            </a:r>
            <a:r>
              <a:rPr lang="tr-TR" altLang="en-US" sz="1600" dirty="0"/>
              <a:t>, Erişim Tarihi: 17.10.2022</a:t>
            </a:r>
          </a:p>
          <a:p>
            <a:pPr marL="342900" indent="-342900" algn="l">
              <a:buFont typeface="Calibri" panose="020F0502020204030204" pitchFamily="34" charset="0"/>
              <a:buChar char="∞"/>
            </a:pPr>
            <a:r>
              <a:rPr lang="tr-TR" altLang="en-US" sz="1600" dirty="0"/>
              <a:t>[23] Web sitesi: </a:t>
            </a:r>
            <a:r>
              <a:rPr lang="tr-TR" altLang="en-US" sz="1600" dirty="0">
                <a:hlinkClick r:id="rId8"/>
              </a:rPr>
              <a:t>https://www.youtube.com/watch?v=_xkZwJ0H9IU</a:t>
            </a:r>
            <a:r>
              <a:rPr lang="tr-TR" altLang="en-US" sz="1600" dirty="0"/>
              <a:t>, Erişim Tarihi: 17.10.2022</a:t>
            </a:r>
          </a:p>
          <a:p>
            <a:pPr marL="342900" indent="-342900" algn="l">
              <a:buFont typeface="Calibri" panose="020F0502020204030204" pitchFamily="34" charset="0"/>
              <a:buChar char="∞"/>
            </a:pPr>
            <a:r>
              <a:rPr lang="tr-TR" altLang="en-US" sz="1600" dirty="0"/>
              <a:t>[24] Web sitesi: </a:t>
            </a:r>
            <a:r>
              <a:rPr lang="tr-TR" altLang="en-US" sz="1600" dirty="0">
                <a:hlinkClick r:id="rId9"/>
              </a:rPr>
              <a:t>https://bit.ly/3MBain4</a:t>
            </a:r>
            <a:r>
              <a:rPr lang="tr-TR" altLang="en-US" sz="1600" dirty="0"/>
              <a:t>, Erişim Tarihi: 17.10.2022</a:t>
            </a:r>
          </a:p>
          <a:p>
            <a:pPr marL="342900" indent="-342900" algn="l">
              <a:buFont typeface="Calibri" panose="020F0502020204030204" pitchFamily="34" charset="0"/>
              <a:buChar char="∞"/>
            </a:pPr>
            <a:r>
              <a:rPr lang="tr-TR" altLang="en-US" sz="1600" dirty="0"/>
              <a:t>[25] Web sitesi: </a:t>
            </a:r>
            <a:r>
              <a:rPr lang="tr-TR" altLang="en-US" sz="1600" dirty="0">
                <a:hlinkClick r:id="rId10"/>
              </a:rPr>
              <a:t>https://bit.ly/3S9AuXb</a:t>
            </a:r>
            <a:r>
              <a:rPr lang="tr-TR" altLang="en-US" sz="1600" dirty="0"/>
              <a:t>, Erişim Tarihi: 17.10.2022</a:t>
            </a:r>
          </a:p>
          <a:p>
            <a:pPr marL="342900" indent="-342900" algn="l">
              <a:buFont typeface="Calibri" panose="020F0502020204030204" pitchFamily="34" charset="0"/>
              <a:buChar char="∞"/>
            </a:pPr>
            <a:r>
              <a:rPr lang="tr-TR" altLang="en-US" sz="1600" dirty="0"/>
              <a:t>[26] Web sitesi: </a:t>
            </a:r>
            <a:r>
              <a:rPr lang="tr-TR" altLang="en-US" sz="1600" dirty="0">
                <a:hlinkClick r:id="rId11"/>
              </a:rPr>
              <a:t>https://bit.ly/3CDs8l0</a:t>
            </a:r>
            <a:r>
              <a:rPr lang="tr-TR" altLang="en-US" sz="1600" dirty="0"/>
              <a:t>, Erişim Tarihi: 17.10.2022</a:t>
            </a:r>
          </a:p>
          <a:p>
            <a:pPr marL="342900" indent="-342900" algn="l">
              <a:buFont typeface="Calibri" panose="020F0502020204030204" pitchFamily="34" charset="0"/>
              <a:buChar char="∞"/>
            </a:pPr>
            <a:r>
              <a:rPr lang="tr-TR" altLang="en-US" sz="1600" dirty="0"/>
              <a:t>[27] Web sitesi: </a:t>
            </a:r>
            <a:r>
              <a:rPr lang="tr-TR" altLang="en-US" sz="1600" dirty="0">
                <a:hlinkClick r:id="rId12"/>
              </a:rPr>
              <a:t>https://cs231n.github.io/neural-networks-1/</a:t>
            </a:r>
            <a:r>
              <a:rPr lang="tr-TR" altLang="en-US" sz="1600" dirty="0"/>
              <a:t>, Erişim Tarihi: 17.10.2022</a:t>
            </a:r>
          </a:p>
          <a:p>
            <a:pPr marL="342900" indent="-342900" algn="l">
              <a:buFont typeface="Calibri" panose="020F0502020204030204" pitchFamily="34" charset="0"/>
              <a:buChar char="∞"/>
            </a:pPr>
            <a:r>
              <a:rPr lang="tr-TR" altLang="en-US" sz="1600" dirty="0"/>
              <a:t>[28] Web sitesi: </a:t>
            </a:r>
            <a:r>
              <a:rPr lang="tr-TR" altLang="en-US" sz="1600" dirty="0">
                <a:hlinkClick r:id="rId13"/>
              </a:rPr>
              <a:t>https://en.wikipedia.org/wiki/Neural_network</a:t>
            </a:r>
            <a:r>
              <a:rPr lang="tr-TR" altLang="en-US" sz="1600" dirty="0"/>
              <a:t>, Erişim Tarihi: 17.10.2022</a:t>
            </a:r>
          </a:p>
          <a:p>
            <a:pPr marL="342900" indent="-342900" algn="l">
              <a:buFont typeface="Calibri" panose="020F0502020204030204" pitchFamily="34" charset="0"/>
              <a:buChar char="∞"/>
            </a:pPr>
            <a:r>
              <a:rPr lang="tr-TR" altLang="en-US" sz="1600" dirty="0"/>
              <a:t>[29] </a:t>
            </a:r>
            <a:r>
              <a:rPr lang="tr-TR" altLang="en-US" sz="1600" dirty="0" err="1"/>
              <a:t>Kinsley</a:t>
            </a:r>
            <a:r>
              <a:rPr lang="tr-TR" altLang="en-US" sz="1600" dirty="0"/>
              <a:t>, H., </a:t>
            </a:r>
            <a:r>
              <a:rPr lang="tr-TR" altLang="en-US" sz="1600" dirty="0" err="1"/>
              <a:t>Kukiela</a:t>
            </a:r>
            <a:r>
              <a:rPr lang="tr-TR" altLang="en-US" sz="1600" dirty="0"/>
              <a:t>, D.; </a:t>
            </a:r>
            <a:r>
              <a:rPr lang="tr-TR" altLang="en-US" sz="1600" dirty="0" err="1"/>
              <a:t>Neural</a:t>
            </a:r>
            <a:r>
              <a:rPr lang="tr-TR" altLang="en-US" sz="1600" dirty="0"/>
              <a:t> Networks </a:t>
            </a:r>
            <a:r>
              <a:rPr lang="tr-TR" altLang="en-US" sz="1600" dirty="0" err="1"/>
              <a:t>from</a:t>
            </a:r>
            <a:r>
              <a:rPr lang="tr-TR" altLang="en-US" sz="1600" dirty="0"/>
              <a:t> </a:t>
            </a:r>
            <a:r>
              <a:rPr lang="tr-TR" altLang="en-US" sz="1600" dirty="0" err="1"/>
              <a:t>Scratch</a:t>
            </a:r>
            <a:r>
              <a:rPr lang="tr-TR" altLang="en-US" sz="1600" dirty="0"/>
              <a:t> in Python.</a:t>
            </a:r>
          </a:p>
          <a:p>
            <a:pPr marL="342900" indent="-342900" algn="l">
              <a:buFont typeface="Calibri" panose="020F0502020204030204" pitchFamily="34" charset="0"/>
              <a:buChar char="∞"/>
            </a:pPr>
            <a:r>
              <a:rPr lang="tr-TR" altLang="en-US" sz="1600" dirty="0"/>
              <a:t>[30] </a:t>
            </a:r>
            <a:r>
              <a:rPr lang="tr-TR" altLang="en-US" sz="1600" dirty="0" err="1"/>
              <a:t>Rashid</a:t>
            </a:r>
            <a:r>
              <a:rPr lang="tr-TR" altLang="en-US" sz="1600" dirty="0"/>
              <a:t>, T.; </a:t>
            </a:r>
            <a:r>
              <a:rPr lang="tr-TR" altLang="en-US" sz="1600" dirty="0" err="1"/>
              <a:t>Make</a:t>
            </a:r>
            <a:r>
              <a:rPr lang="tr-TR" altLang="en-US" sz="1600" dirty="0"/>
              <a:t> </a:t>
            </a:r>
            <a:r>
              <a:rPr lang="tr-TR" altLang="en-US" sz="1600" dirty="0" err="1"/>
              <a:t>Your</a:t>
            </a:r>
            <a:r>
              <a:rPr lang="tr-TR" altLang="en-US" sz="1600" dirty="0"/>
              <a:t> </a:t>
            </a:r>
            <a:r>
              <a:rPr lang="tr-TR" altLang="en-US" sz="1600" dirty="0" err="1"/>
              <a:t>Own</a:t>
            </a:r>
            <a:r>
              <a:rPr lang="tr-TR" altLang="en-US" sz="1600" dirty="0"/>
              <a:t> </a:t>
            </a:r>
            <a:r>
              <a:rPr lang="tr-TR" altLang="en-US" sz="1600" dirty="0" err="1"/>
              <a:t>Neural</a:t>
            </a:r>
            <a:r>
              <a:rPr lang="tr-TR" altLang="en-US" sz="1600" dirty="0"/>
              <a:t> Network.</a:t>
            </a:r>
          </a:p>
          <a:p>
            <a:pPr marL="342900" indent="-342900" algn="l">
              <a:buFont typeface="Calibri" panose="020F0502020204030204" pitchFamily="34" charset="0"/>
              <a:buChar char="∞"/>
            </a:pPr>
            <a:endParaRPr lang="tr-TR" altLang="en-US" sz="1600" dirty="0"/>
          </a:p>
          <a:p>
            <a:pPr marL="342900" indent="-342900" algn="l">
              <a:buFont typeface="Calibri" panose="020F0502020204030204" pitchFamily="34" charset="0"/>
              <a:buChar char="∞"/>
            </a:pPr>
            <a:endParaRPr lang="tr-TR" altLang="en-US" sz="1600" dirty="0"/>
          </a:p>
          <a:p>
            <a:pPr marL="342900" indent="-342900" algn="l">
              <a:buFont typeface="Calibri" panose="020F0502020204030204" pitchFamily="34" charset="0"/>
              <a:buChar char="∞"/>
            </a:pPr>
            <a:endParaRPr lang="tr-TR" altLang="en-US" sz="1600" dirty="0"/>
          </a:p>
          <a:p>
            <a:pPr marL="342900" indent="-342900" algn="l">
              <a:buFont typeface="Calibri" panose="020F0502020204030204" pitchFamily="34" charset="0"/>
              <a:buChar char="∞"/>
            </a:pPr>
            <a:endParaRPr lang="tr-TR" altLang="en-US" sz="1600" dirty="0"/>
          </a:p>
          <a:p>
            <a:pPr marL="342900" indent="-342900" algn="l">
              <a:buFont typeface="Calibri" panose="020F0502020204030204" pitchFamily="34" charset="0"/>
              <a:buChar char="∞"/>
            </a:pPr>
            <a:endParaRPr lang="en-US" altLang="en-US" sz="1600" dirty="0"/>
          </a:p>
          <a:p>
            <a:pPr algn="l"/>
            <a:r>
              <a:rPr lang="tr-TR" sz="1600" dirty="0"/>
              <a:t> </a:t>
            </a:r>
          </a:p>
          <a:p>
            <a:pPr marL="342900" indent="-342900" algn="l">
              <a:buFont typeface="Calibri" panose="020F0502020204030204" pitchFamily="34" charset="0"/>
              <a:buChar char="∞"/>
            </a:pPr>
            <a:endParaRPr lang="tr-TR" sz="160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D0EED8-3E07-4640-ADCA-338C651463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4DF3F-AA60-4655-B0CD-593197322A72}" type="datetime1">
              <a:rPr lang="tr-TR" smtClean="0"/>
              <a:t>26.10.2023</a:t>
            </a:fld>
            <a:endParaRPr lang="tr-T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69EA91-5823-4965-9B7F-625D04953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11690-4018-4631-8FAF-5D3B9C61C26D}" type="slidenum">
              <a:rPr lang="tr-TR" smtClean="0"/>
              <a:t>30</a:t>
            </a:fld>
            <a:endParaRPr lang="tr-TR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85DBB3B6-C75D-4729-F71C-32F4D318E4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276999"/>
            <a:ext cx="65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838F9D"/>
                </a:solidFill>
                <a:effectLst/>
                <a:latin typeface="Circular"/>
              </a:rPr>
            </a:b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3750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93B2367-DAEA-4D1A-B3AC-1D29C63D62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112" y="72570"/>
            <a:ext cx="2614896" cy="585798"/>
          </a:xfrm>
        </p:spPr>
        <p:txBody>
          <a:bodyPr>
            <a:noAutofit/>
          </a:bodyPr>
          <a:lstStyle/>
          <a:p>
            <a:pPr algn="l"/>
            <a:r>
              <a:rPr lang="tr-TR" sz="4000" dirty="0">
                <a:solidFill>
                  <a:srgbClr val="5C9138"/>
                </a:solidFill>
              </a:rPr>
              <a:t>Referanslar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6C43D696-5A94-49E5-8C92-8F1908C6C7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112" y="747395"/>
            <a:ext cx="12222192" cy="5608955"/>
          </a:xfrm>
        </p:spPr>
        <p:txBody>
          <a:bodyPr>
            <a:noAutofit/>
          </a:bodyPr>
          <a:lstStyle/>
          <a:p>
            <a:pPr marL="342900" indent="-342900" algn="l">
              <a:buFont typeface="Calibri" panose="020F0502020204030204" pitchFamily="34" charset="0"/>
              <a:buChar char="∞"/>
            </a:pPr>
            <a:r>
              <a:rPr lang="tr-TR" sz="1600" dirty="0"/>
              <a:t>[31] Web sitesi: </a:t>
            </a:r>
            <a:r>
              <a:rPr lang="tr-TR" sz="1600" dirty="0">
                <a:hlinkClick r:id="rId2"/>
              </a:rPr>
              <a:t>https://bit.ly/3D7WDB6</a:t>
            </a:r>
            <a:r>
              <a:rPr lang="tr-TR" sz="1600" dirty="0"/>
              <a:t>, Erişim Tarihi: 18.10.2022</a:t>
            </a:r>
          </a:p>
          <a:p>
            <a:pPr marL="342900" indent="-342900" algn="l">
              <a:buFont typeface="Calibri" panose="020F0502020204030204" pitchFamily="34" charset="0"/>
              <a:buChar char="∞"/>
            </a:pPr>
            <a:r>
              <a:rPr lang="tr-TR" sz="1600" dirty="0"/>
              <a:t>[32] Web sitesi: </a:t>
            </a:r>
            <a:r>
              <a:rPr lang="tr-TR" sz="1600" dirty="0">
                <a:hlinkClick r:id="rId3"/>
              </a:rPr>
              <a:t>https://bit.ly/3D6mitS</a:t>
            </a:r>
            <a:r>
              <a:rPr lang="tr-TR" sz="1600" dirty="0"/>
              <a:t>, Erişim Tarihi: 18.10.2022</a:t>
            </a:r>
          </a:p>
          <a:p>
            <a:pPr marL="342900" indent="-342900" algn="l">
              <a:buFont typeface="Calibri" panose="020F0502020204030204" pitchFamily="34" charset="0"/>
              <a:buChar char="∞"/>
            </a:pPr>
            <a:r>
              <a:rPr lang="tr-TR" sz="1600" dirty="0"/>
              <a:t>[33] Web sitesi: </a:t>
            </a:r>
            <a:r>
              <a:rPr lang="tr-TR" sz="1600" dirty="0">
                <a:hlinkClick r:id="rId4"/>
              </a:rPr>
              <a:t>https://bit.ly/3yQOaQ1</a:t>
            </a:r>
            <a:r>
              <a:rPr lang="tr-TR" sz="1600" dirty="0"/>
              <a:t>,  Erişim Tarihi: 18.10.2022</a:t>
            </a:r>
          </a:p>
          <a:p>
            <a:pPr marL="342900" indent="-342900" algn="l">
              <a:buFont typeface="Calibri" panose="020F0502020204030204" pitchFamily="34" charset="0"/>
              <a:buChar char="∞"/>
            </a:pPr>
            <a:r>
              <a:rPr lang="tr-TR" sz="1600" dirty="0"/>
              <a:t>[34] Web sitesi: </a:t>
            </a:r>
            <a:r>
              <a:rPr lang="tr-TR" sz="1600" dirty="0">
                <a:hlinkClick r:id="rId5"/>
              </a:rPr>
              <a:t>https://bit.ly/3VMlQbw</a:t>
            </a:r>
            <a:r>
              <a:rPr lang="tr-TR" sz="1600" dirty="0"/>
              <a:t>, Erişim Tarihi: 18.10.2022</a:t>
            </a:r>
          </a:p>
          <a:p>
            <a:pPr marL="342900" indent="-342900" algn="l">
              <a:buFont typeface="Calibri" panose="020F0502020204030204" pitchFamily="34" charset="0"/>
              <a:buChar char="∞"/>
            </a:pPr>
            <a:r>
              <a:rPr lang="tr-TR" sz="1600" dirty="0"/>
              <a:t>[35] Web sitesi: </a:t>
            </a:r>
            <a:r>
              <a:rPr lang="tr-TR" sz="1600" dirty="0">
                <a:hlinkClick r:id="rId6"/>
              </a:rPr>
              <a:t>https://bit.ly/3MCKR4F</a:t>
            </a:r>
            <a:r>
              <a:rPr lang="tr-TR" sz="1600" dirty="0"/>
              <a:t>, Erişim Tarihi: 18.10.2022</a:t>
            </a:r>
          </a:p>
          <a:p>
            <a:pPr marL="342900" indent="-342900" algn="l">
              <a:buFont typeface="Calibri" panose="020F0502020204030204" pitchFamily="34" charset="0"/>
              <a:buChar char="∞"/>
            </a:pPr>
            <a:r>
              <a:rPr lang="tr-TR" sz="1600" dirty="0"/>
              <a:t>[36] Web sitesi: </a:t>
            </a:r>
            <a:r>
              <a:rPr lang="tr-TR" sz="1600" dirty="0">
                <a:hlinkClick r:id="rId7"/>
              </a:rPr>
              <a:t>https://bit.ly/3TN6fX7</a:t>
            </a:r>
            <a:r>
              <a:rPr lang="tr-TR" sz="1600" dirty="0"/>
              <a:t>, Erişim Tarihi: 24.10.2022</a:t>
            </a:r>
          </a:p>
          <a:p>
            <a:pPr marL="342900" indent="-342900" algn="l">
              <a:buFont typeface="Calibri" panose="020F0502020204030204" pitchFamily="34" charset="0"/>
              <a:buChar char="∞"/>
            </a:pPr>
            <a:r>
              <a:rPr lang="tr-TR" sz="1600" dirty="0"/>
              <a:t>[37] Web sitesi: </a:t>
            </a:r>
            <a:r>
              <a:rPr lang="tr-TR" sz="1600" dirty="0">
                <a:hlinkClick r:id="rId8"/>
              </a:rPr>
              <a:t>https://en.wikipedia.org/wiki/Perceptron</a:t>
            </a:r>
            <a:r>
              <a:rPr lang="tr-TR" sz="1600" dirty="0"/>
              <a:t>, Erişim Tarihi: 24.10.2022</a:t>
            </a:r>
          </a:p>
          <a:p>
            <a:pPr marL="342900" indent="-342900" algn="l">
              <a:buFont typeface="Calibri" panose="020F0502020204030204" pitchFamily="34" charset="0"/>
              <a:buChar char="∞"/>
            </a:pPr>
            <a:r>
              <a:rPr lang="tr-TR" sz="1600" dirty="0"/>
              <a:t>[38] Web sitesi: </a:t>
            </a:r>
            <a:r>
              <a:rPr lang="tr-TR" sz="1600" dirty="0">
                <a:hlinkClick r:id="rId9"/>
              </a:rPr>
              <a:t>https://www.nvidia.com/en-us/studio/canvas/</a:t>
            </a:r>
            <a:r>
              <a:rPr lang="tr-TR" sz="1600" dirty="0"/>
              <a:t>, Erişim Tarihi: 25.10.2022</a:t>
            </a:r>
          </a:p>
          <a:p>
            <a:pPr marL="342900" indent="-342900" algn="l">
              <a:buFont typeface="Calibri" panose="020F0502020204030204" pitchFamily="34" charset="0"/>
              <a:buChar char="∞"/>
            </a:pPr>
            <a:r>
              <a:rPr lang="tr-TR" sz="1600" dirty="0"/>
              <a:t>[39] Web sitesi: https://shorturl.at/eiq45, Erişim Tarihi: 18.10.2023</a:t>
            </a:r>
          </a:p>
          <a:p>
            <a:pPr marL="342900" indent="-342900" algn="l">
              <a:buFont typeface="Calibri" panose="020F0502020204030204" pitchFamily="34" charset="0"/>
              <a:buChar char="∞"/>
            </a:pPr>
            <a:r>
              <a:rPr lang="tr-TR" sz="1600" dirty="0"/>
              <a:t>[40] Web sitesi: </a:t>
            </a:r>
            <a:r>
              <a:rPr lang="tr-TR" sz="1600" dirty="0">
                <a:hlinkClick r:id="rId10"/>
              </a:rPr>
              <a:t>https://bit.ly/3MfjOO2</a:t>
            </a:r>
            <a:r>
              <a:rPr lang="tr-TR" sz="1600" dirty="0"/>
              <a:t>, Erişim Tarihi: 25.10.2023</a:t>
            </a:r>
          </a:p>
          <a:p>
            <a:pPr marL="342900" indent="-342900" algn="l">
              <a:buFont typeface="Calibri" panose="020F0502020204030204" pitchFamily="34" charset="0"/>
              <a:buChar char="∞"/>
            </a:pPr>
            <a:r>
              <a:rPr lang="tr-TR" sz="1600" dirty="0"/>
              <a:t>[41] Web sitesi: </a:t>
            </a:r>
            <a:r>
              <a:rPr lang="tr-TR" sz="1600" dirty="0">
                <a:hlinkClick r:id="rId11"/>
              </a:rPr>
              <a:t>https://bit.ly/3tRWEXm</a:t>
            </a:r>
            <a:r>
              <a:rPr lang="tr-TR" sz="1600" dirty="0"/>
              <a:t>, Erişim Tarihi: 25.10.2023</a:t>
            </a:r>
          </a:p>
          <a:p>
            <a:pPr marL="342900" indent="-342900" algn="l">
              <a:buFont typeface="Calibri" panose="020F0502020204030204" pitchFamily="34" charset="0"/>
              <a:buChar char="∞"/>
            </a:pPr>
            <a:endParaRPr lang="tr-TR" sz="1600" dirty="0"/>
          </a:p>
          <a:p>
            <a:pPr marL="342900" indent="-342900" algn="l">
              <a:buFont typeface="Calibri" panose="020F0502020204030204" pitchFamily="34" charset="0"/>
              <a:buChar char="∞"/>
            </a:pPr>
            <a:endParaRPr lang="tr-TR" altLang="en-US" sz="1600" dirty="0"/>
          </a:p>
          <a:p>
            <a:pPr marL="342900" indent="-342900" algn="l">
              <a:buFont typeface="Calibri" panose="020F0502020204030204" pitchFamily="34" charset="0"/>
              <a:buChar char="∞"/>
            </a:pPr>
            <a:endParaRPr lang="tr-TR" altLang="en-US" sz="1600" dirty="0"/>
          </a:p>
          <a:p>
            <a:pPr marL="342900" indent="-342900" algn="l">
              <a:buFont typeface="Calibri" panose="020F0502020204030204" pitchFamily="34" charset="0"/>
              <a:buChar char="∞"/>
            </a:pPr>
            <a:endParaRPr lang="tr-TR" altLang="en-US" sz="1600" dirty="0"/>
          </a:p>
          <a:p>
            <a:pPr marL="342900" indent="-342900" algn="l">
              <a:buFont typeface="Calibri" panose="020F0502020204030204" pitchFamily="34" charset="0"/>
              <a:buChar char="∞"/>
            </a:pPr>
            <a:endParaRPr lang="tr-TR" altLang="en-US" sz="1600" dirty="0"/>
          </a:p>
          <a:p>
            <a:pPr marL="342900" indent="-342900" algn="l">
              <a:buFont typeface="Calibri" panose="020F0502020204030204" pitchFamily="34" charset="0"/>
              <a:buChar char="∞"/>
            </a:pPr>
            <a:endParaRPr lang="en-US" altLang="en-US" sz="1600" dirty="0"/>
          </a:p>
          <a:p>
            <a:pPr algn="l"/>
            <a:r>
              <a:rPr lang="tr-TR" sz="1600" dirty="0"/>
              <a:t> </a:t>
            </a:r>
          </a:p>
          <a:p>
            <a:pPr marL="342900" indent="-342900" algn="l">
              <a:buFont typeface="Calibri" panose="020F0502020204030204" pitchFamily="34" charset="0"/>
              <a:buChar char="∞"/>
            </a:pPr>
            <a:endParaRPr lang="tr-TR" sz="160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D0EED8-3E07-4640-ADCA-338C651463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4DF3F-AA60-4655-B0CD-593197322A72}" type="datetime1">
              <a:rPr lang="tr-TR" smtClean="0"/>
              <a:t>26.10.2023</a:t>
            </a:fld>
            <a:endParaRPr lang="tr-T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69EA91-5823-4965-9B7F-625D04953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11690-4018-4631-8FAF-5D3B9C61C26D}" type="slidenum">
              <a:rPr lang="tr-TR" smtClean="0"/>
              <a:t>31</a:t>
            </a:fld>
            <a:endParaRPr lang="tr-TR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85DBB3B6-C75D-4729-F71C-32F4D318E4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276999"/>
            <a:ext cx="65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838F9D"/>
                </a:solidFill>
                <a:effectLst/>
                <a:latin typeface="Circular"/>
              </a:rPr>
            </a:b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1329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7316481C-0A49-4796-812B-0D64F063B7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593B2367-DAEA-4D1A-B3AC-1D29C63D62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6498" y="655128"/>
            <a:ext cx="4613919" cy="1499616"/>
          </a:xfrm>
        </p:spPr>
        <p:txBody>
          <a:bodyPr anchor="b">
            <a:normAutofit/>
          </a:bodyPr>
          <a:lstStyle/>
          <a:p>
            <a:pPr algn="l"/>
            <a:r>
              <a:rPr lang="tr-TR" sz="4200"/>
              <a:t>Teşekkürler 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5271697-90F1-4A23-8EF2-0179F2EAFA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"/>
            <a:ext cx="606972" cy="323398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F95757-F493-402A-BE9C-74CD02EBB0F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-5400000">
            <a:off x="-786384" y="1060704"/>
            <a:ext cx="2185416" cy="365125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fld id="{62155F9B-E036-4567-8C81-6029024E5A84}" type="datetime1">
              <a:rPr lang="tr-TR">
                <a:solidFill>
                  <a:schemeClr val="bg1"/>
                </a:solidFill>
              </a:rPr>
              <a:pPr algn="r">
                <a:spcAft>
                  <a:spcPts val="600"/>
                </a:spcAft>
              </a:pPr>
              <a:t>26.10.2023</a:t>
            </a:fld>
            <a:endParaRPr lang="tr-TR">
              <a:solidFill>
                <a:schemeClr val="bg1"/>
              </a:solidFill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F49CE81-B2F4-47B2-9D4A-886DCE0A84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88720" y="73152"/>
            <a:ext cx="1178966" cy="232963"/>
            <a:chOff x="7763256" y="73152"/>
            <a:chExt cx="1178966" cy="232963"/>
          </a:xfrm>
        </p:grpSpPr>
        <p:sp>
          <p:nvSpPr>
            <p:cNvPr id="34" name="Rectangle 64">
              <a:extLst>
                <a:ext uri="{FF2B5EF4-FFF2-40B4-BE49-F238E27FC236}">
                  <a16:creationId xmlns:a16="http://schemas.microsoft.com/office/drawing/2014/main" id="{4BE32177-3EAD-42DA-997C-8DAE1BFEE5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66">
              <a:extLst>
                <a:ext uri="{FF2B5EF4-FFF2-40B4-BE49-F238E27FC236}">
                  <a16:creationId xmlns:a16="http://schemas.microsoft.com/office/drawing/2014/main" id="{A0DEE160-9825-4DB5-8188-911AC13EA7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64">
              <a:extLst>
                <a:ext uri="{FF2B5EF4-FFF2-40B4-BE49-F238E27FC236}">
                  <a16:creationId xmlns:a16="http://schemas.microsoft.com/office/drawing/2014/main" id="{9C5FEDB5-0AEE-40E4-9CA6-6718B956D9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66">
              <a:extLst>
                <a:ext uri="{FF2B5EF4-FFF2-40B4-BE49-F238E27FC236}">
                  <a16:creationId xmlns:a16="http://schemas.microsoft.com/office/drawing/2014/main" id="{1A11DF2D-1D4B-45DA-906B-2A1F84C996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64">
              <a:extLst>
                <a:ext uri="{FF2B5EF4-FFF2-40B4-BE49-F238E27FC236}">
                  <a16:creationId xmlns:a16="http://schemas.microsoft.com/office/drawing/2014/main" id="{B6A5BAC0-9806-4124-A584-7F924A6589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66">
              <a:extLst>
                <a:ext uri="{FF2B5EF4-FFF2-40B4-BE49-F238E27FC236}">
                  <a16:creationId xmlns:a16="http://schemas.microsoft.com/office/drawing/2014/main" id="{A8F6BFA3-38BE-4F0A-94D9-EF0E6EA01A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64">
              <a:extLst>
                <a:ext uri="{FF2B5EF4-FFF2-40B4-BE49-F238E27FC236}">
                  <a16:creationId xmlns:a16="http://schemas.microsoft.com/office/drawing/2014/main" id="{BE6BCF21-959F-419E-BCA4-B20AF92EF4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66">
              <a:extLst>
                <a:ext uri="{FF2B5EF4-FFF2-40B4-BE49-F238E27FC236}">
                  <a16:creationId xmlns:a16="http://schemas.microsoft.com/office/drawing/2014/main" id="{54B6E037-E222-42EB-9AEB-C45EF2090A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64">
              <a:extLst>
                <a:ext uri="{FF2B5EF4-FFF2-40B4-BE49-F238E27FC236}">
                  <a16:creationId xmlns:a16="http://schemas.microsoft.com/office/drawing/2014/main" id="{A0494426-372E-42B8-87E1-170F1B596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66">
              <a:extLst>
                <a:ext uri="{FF2B5EF4-FFF2-40B4-BE49-F238E27FC236}">
                  <a16:creationId xmlns:a16="http://schemas.microsoft.com/office/drawing/2014/main" id="{14DB5AB5-5D73-4375-8CF4-DF4B7A5D7F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64">
              <a:extLst>
                <a:ext uri="{FF2B5EF4-FFF2-40B4-BE49-F238E27FC236}">
                  <a16:creationId xmlns:a16="http://schemas.microsoft.com/office/drawing/2014/main" id="{009B2A6E-6D36-4A9A-AFAA-CF4D859147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66">
              <a:extLst>
                <a:ext uri="{FF2B5EF4-FFF2-40B4-BE49-F238E27FC236}">
                  <a16:creationId xmlns:a16="http://schemas.microsoft.com/office/drawing/2014/main" id="{85DC0718-B29F-47A6-931F-F0EF9FA995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64">
              <a:extLst>
                <a:ext uri="{FF2B5EF4-FFF2-40B4-BE49-F238E27FC236}">
                  <a16:creationId xmlns:a16="http://schemas.microsoft.com/office/drawing/2014/main" id="{AAED958D-AFCC-4BEF-818A-EFF7E41D17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66">
              <a:extLst>
                <a:ext uri="{FF2B5EF4-FFF2-40B4-BE49-F238E27FC236}">
                  <a16:creationId xmlns:a16="http://schemas.microsoft.com/office/drawing/2014/main" id="{C216DD5A-D1AE-429E-937E-456A50345E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64">
              <a:extLst>
                <a:ext uri="{FF2B5EF4-FFF2-40B4-BE49-F238E27FC236}">
                  <a16:creationId xmlns:a16="http://schemas.microsoft.com/office/drawing/2014/main" id="{A845B253-9DEE-45AC-AADA-FAA6812C39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66">
              <a:extLst>
                <a:ext uri="{FF2B5EF4-FFF2-40B4-BE49-F238E27FC236}">
                  <a16:creationId xmlns:a16="http://schemas.microsoft.com/office/drawing/2014/main" id="{CE7B6CBF-757B-4B55-84CB-062B712D38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64">
              <a:extLst>
                <a:ext uri="{FF2B5EF4-FFF2-40B4-BE49-F238E27FC236}">
                  <a16:creationId xmlns:a16="http://schemas.microsoft.com/office/drawing/2014/main" id="{2CC28C7A-EF33-43D3-90CD-DCAC92546A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66">
              <a:extLst>
                <a:ext uri="{FF2B5EF4-FFF2-40B4-BE49-F238E27FC236}">
                  <a16:creationId xmlns:a16="http://schemas.microsoft.com/office/drawing/2014/main" id="{BC0C9DCF-F15B-4B7A-A16B-37B4335E6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64">
              <a:extLst>
                <a:ext uri="{FF2B5EF4-FFF2-40B4-BE49-F238E27FC236}">
                  <a16:creationId xmlns:a16="http://schemas.microsoft.com/office/drawing/2014/main" id="{94991FD1-406A-4958-87D4-8DFA9FEA4C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66">
              <a:extLst>
                <a:ext uri="{FF2B5EF4-FFF2-40B4-BE49-F238E27FC236}">
                  <a16:creationId xmlns:a16="http://schemas.microsoft.com/office/drawing/2014/main" id="{5CD32F69-27AD-4088-877C-E2A40F8B0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Resim 10">
            <a:extLst>
              <a:ext uri="{FF2B5EF4-FFF2-40B4-BE49-F238E27FC236}">
                <a16:creationId xmlns:a16="http://schemas.microsoft.com/office/drawing/2014/main" id="{1B5DDA28-B37F-18B6-25AA-A9AFA33900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7665" y="95044"/>
            <a:ext cx="5511285" cy="3086319"/>
          </a:xfrm>
          <a:prstGeom prst="rect">
            <a:avLst/>
          </a:prstGeom>
        </p:spPr>
      </p:pic>
      <p:sp>
        <p:nvSpPr>
          <p:cNvPr id="55" name="Rectangle 54">
            <a:extLst>
              <a:ext uri="{FF2B5EF4-FFF2-40B4-BE49-F238E27FC236}">
                <a16:creationId xmlns:a16="http://schemas.microsoft.com/office/drawing/2014/main" id="{D9F5512A-48E1-4C07-B75E-3CCC517B6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233984"/>
            <a:ext cx="606972" cy="36240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580F27-EA9E-48C9-9FFF-EED175A64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3152" y="3383280"/>
            <a:ext cx="457200" cy="365125"/>
          </a:xfrm>
        </p:spPr>
        <p:txBody>
          <a:bodyPr>
            <a:normAutofit/>
          </a:bodyPr>
          <a:lstStyle/>
          <a:p>
            <a:pPr algn="ctr">
              <a:spcAft>
                <a:spcPts val="600"/>
              </a:spcAft>
            </a:pPr>
            <a:fld id="{89A11690-4018-4631-8FAF-5D3B9C61C26D}" type="slidenum">
              <a:rPr lang="tr-TR">
                <a:solidFill>
                  <a:srgbClr val="FFFFFF"/>
                </a:solidFill>
              </a:rPr>
              <a:pPr algn="ctr">
                <a:spcAft>
                  <a:spcPts val="600"/>
                </a:spcAft>
              </a:pPr>
              <a:t>32</a:t>
            </a:fld>
            <a:endParaRPr lang="tr-TR">
              <a:solidFill>
                <a:srgbClr val="FFFFFF"/>
              </a:solidFill>
            </a:endParaRPr>
          </a:p>
        </p:txBody>
      </p:sp>
      <p:pic>
        <p:nvPicPr>
          <p:cNvPr id="24" name="Resim 23" descr="metin, açık hava nesnesi, gece göğü içeren bir resim&#10;&#10;Açıklama otomatik olarak oluşturuldu">
            <a:extLst>
              <a:ext uri="{FF2B5EF4-FFF2-40B4-BE49-F238E27FC236}">
                <a16:creationId xmlns:a16="http://schemas.microsoft.com/office/drawing/2014/main" id="{0476CBF1-05A5-4AD2-157D-8A1DD574B6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202" y="3315854"/>
            <a:ext cx="5176945" cy="3455611"/>
          </a:xfrm>
          <a:prstGeom prst="rect">
            <a:avLst/>
          </a:prstGeom>
        </p:spPr>
      </p:pic>
      <p:pic>
        <p:nvPicPr>
          <p:cNvPr id="8" name="Resim 7">
            <a:extLst>
              <a:ext uri="{FF2B5EF4-FFF2-40B4-BE49-F238E27FC236}">
                <a16:creationId xmlns:a16="http://schemas.microsoft.com/office/drawing/2014/main" id="{93718CFD-33D1-0A0C-4F68-36BCAEBDAC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9838" y="3333994"/>
            <a:ext cx="5586942" cy="3419330"/>
          </a:xfrm>
          <a:prstGeom prst="rect">
            <a:avLst/>
          </a:prstGeom>
        </p:spPr>
      </p:pic>
      <p:sp>
        <p:nvSpPr>
          <p:cNvPr id="19" name="Başlık 1">
            <a:extLst>
              <a:ext uri="{FF2B5EF4-FFF2-40B4-BE49-F238E27FC236}">
                <a16:creationId xmlns:a16="http://schemas.microsoft.com/office/drawing/2014/main" id="{8040FE83-E2B0-4707-B8D5-70F96362641D}"/>
              </a:ext>
            </a:extLst>
          </p:cNvPr>
          <p:cNvSpPr txBox="1">
            <a:spLocks/>
          </p:cNvSpPr>
          <p:nvPr/>
        </p:nvSpPr>
        <p:spPr>
          <a:xfrm>
            <a:off x="385692" y="565112"/>
            <a:ext cx="3899297" cy="711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tr-TR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03991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lt Başlık 2">
            <a:extLst>
              <a:ext uri="{FF2B5EF4-FFF2-40B4-BE49-F238E27FC236}">
                <a16:creationId xmlns:a16="http://schemas.microsoft.com/office/drawing/2014/main" id="{DCFE7869-7F20-E6F0-AF16-26002F95D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9381" y="5759151"/>
            <a:ext cx="11533238" cy="628932"/>
          </a:xfrm>
        </p:spPr>
        <p:txBody>
          <a:bodyPr vert="horz" lIns="91440" tIns="45720" rIns="91440" bIns="45720" rtlCol="0">
            <a:normAutofit/>
          </a:bodyPr>
          <a:lstStyle/>
          <a:p>
            <a:pPr algn="l"/>
            <a:r>
              <a:rPr lang="tr-TR" sz="2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YSA ile nesne tespiti uygulamalarına bir örnek </a:t>
            </a:r>
            <a:r>
              <a:rPr lang="tr-TR" sz="2800" kern="120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rPr>
              <a:t> </a:t>
            </a:r>
            <a:endParaRPr lang="en-US" sz="10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D0EED8-3E07-4640-ADCA-338C6514639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854DF3F-AA60-4655-B0CD-593197322A72}" type="datetime1">
              <a:rPr lang="en-US" smtClean="0"/>
              <a:pPr>
                <a:spcAft>
                  <a:spcPts val="600"/>
                </a:spcAft>
              </a:pPr>
              <a:t>10/26/2023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69EA91-5823-4965-9B7F-625D04953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9A11690-4018-4631-8FAF-5D3B9C61C26D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  <p:pic>
        <p:nvPicPr>
          <p:cNvPr id="4" name="Resim 3" descr="açık hava, çayır, gök, inek içeren bir resim&#10;&#10;Açıklama otomatik olarak oluşturuldu">
            <a:extLst>
              <a:ext uri="{FF2B5EF4-FFF2-40B4-BE49-F238E27FC236}">
                <a16:creationId xmlns:a16="http://schemas.microsoft.com/office/drawing/2014/main" id="{ECD8F4E2-D458-9F52-2950-AC3181A9EE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4662" y="246253"/>
            <a:ext cx="6340459" cy="5289234"/>
          </a:xfrm>
          <a:prstGeom prst="rect">
            <a:avLst/>
          </a:prstGeom>
        </p:spPr>
      </p:pic>
      <p:sp>
        <p:nvSpPr>
          <p:cNvPr id="8" name="Date Placeholder 4">
            <a:extLst>
              <a:ext uri="{FF2B5EF4-FFF2-40B4-BE49-F238E27FC236}">
                <a16:creationId xmlns:a16="http://schemas.microsoft.com/office/drawing/2014/main" id="{05D7719C-5FF5-DAA7-1677-CF71E581D3DC}"/>
              </a:ext>
            </a:extLst>
          </p:cNvPr>
          <p:cNvSpPr txBox="1">
            <a:spLocks/>
          </p:cNvSpPr>
          <p:nvPr/>
        </p:nvSpPr>
        <p:spPr>
          <a:xfrm>
            <a:off x="5391912" y="6372860"/>
            <a:ext cx="12252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tr-TR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dirty="0"/>
              <a:t>[36]</a:t>
            </a:r>
          </a:p>
        </p:txBody>
      </p:sp>
    </p:spTree>
    <p:extLst>
      <p:ext uri="{BB962C8B-B14F-4D97-AF65-F5344CB8AC3E}">
        <p14:creationId xmlns:p14="http://schemas.microsoft.com/office/powerpoint/2010/main" val="3069940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Alt Başlık 2">
                <a:extLst>
                  <a:ext uri="{FF2B5EF4-FFF2-40B4-BE49-F238E27FC236}">
                    <a16:creationId xmlns:a16="http://schemas.microsoft.com/office/drawing/2014/main" id="{DCFE7869-7F20-E6F0-AF16-26002F95D353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-1" y="1328984"/>
                <a:ext cx="1973767" cy="628932"/>
              </a:xfrm>
            </p:spPr>
            <p:txBody>
              <a:bodyPr vert="horz" lIns="91440" tIns="45720" rIns="91440" bIns="45720" rtlCol="0">
                <a:normAutofit/>
              </a:bodyPr>
              <a:lstStyle/>
              <a:p>
                <a:pPr algn="l"/>
                <a14:m>
                  <m:oMath xmlns:m="http://schemas.openxmlformats.org/officeDocument/2006/math">
                    <m:sSup>
                      <m:sSupPr>
                        <m:ctrlPr>
                          <a:rPr lang="tr-TR" sz="2800" b="0" i="1" kern="12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tr-TR" sz="2800" b="0" i="1" kern="12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r>
                              <a:rPr lang="tr-TR" sz="2800" b="0" i="1" kern="12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1</m:t>
                            </m:r>
                          </m:e>
                        </m:d>
                      </m:e>
                      <m:sup>
                        <m:r>
                          <a:rPr lang="tr-TR" sz="2800" b="0" i="1" kern="12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365</m:t>
                        </m:r>
                      </m:sup>
                    </m:sSup>
                    <m:r>
                      <a:rPr lang="tr-TR" sz="2800" b="0" i="1" kern="12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=1</m:t>
                    </m:r>
                  </m:oMath>
                </a14:m>
                <a:r>
                  <a:rPr lang="tr-TR" sz="10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</a:t>
                </a:r>
                <a:endParaRPr lang="en-US" sz="1000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" name="Alt Başlık 2">
                <a:extLst>
                  <a:ext uri="{FF2B5EF4-FFF2-40B4-BE49-F238E27FC236}">
                    <a16:creationId xmlns:a16="http://schemas.microsoft.com/office/drawing/2014/main" id="{DCFE7869-7F20-E6F0-AF16-26002F95D35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-1" y="1328984"/>
                <a:ext cx="1973767" cy="628932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D0EED8-3E07-4640-ADCA-338C6514639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854DF3F-AA60-4655-B0CD-593197322A72}" type="datetime1">
              <a:rPr lang="en-US" smtClean="0"/>
              <a:pPr>
                <a:spcAft>
                  <a:spcPts val="600"/>
                </a:spcAft>
              </a:pPr>
              <a:t>10/26/2023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69EA91-5823-4965-9B7F-625D04953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9A11690-4018-4631-8FAF-5D3B9C61C26D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Başlık 1">
                <a:extLst>
                  <a:ext uri="{FF2B5EF4-FFF2-40B4-BE49-F238E27FC236}">
                    <a16:creationId xmlns:a16="http://schemas.microsoft.com/office/drawing/2014/main" id="{AF241DA4-C4FF-D0EB-5837-22431D60C34A}"/>
                  </a:ext>
                </a:extLst>
              </p:cNvPr>
              <p:cNvSpPr>
                <a:spLocks noGrp="1"/>
              </p:cNvSpPr>
              <p:nvPr>
                <p:ph type="ctrTitle"/>
              </p:nvPr>
            </p:nvSpPr>
            <p:spPr>
              <a:xfrm>
                <a:off x="-1" y="0"/>
                <a:ext cx="2129883" cy="628932"/>
              </a:xfrm>
            </p:spPr>
            <p:txBody>
              <a:bodyPr>
                <a:noAutofit/>
              </a:bodyPr>
              <a:lstStyle/>
              <a:p>
                <a:pPr algn="l"/>
                <a14:m>
                  <m:oMath xmlns:m="http://schemas.openxmlformats.org/officeDocument/2006/math">
                    <m:sSub>
                      <m:sSubPr>
                        <m:ctrlPr>
                          <a:rPr lang="tr-TR" sz="4000" b="0" i="1" smtClean="0">
                            <a:solidFill>
                              <a:srgbClr val="5C913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4000" i="1" smtClean="0">
                            <a:solidFill>
                              <a:srgbClr val="5C913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</m:e>
                      <m:sub>
                        <m:r>
                          <a:rPr lang="tr-TR" sz="4000" b="0" i="1" smtClean="0">
                            <a:solidFill>
                              <a:srgbClr val="5C913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tr-TR" sz="4000" dirty="0">
                    <a:solidFill>
                      <a:srgbClr val="5C9138"/>
                    </a:solidFill>
                  </a:rPr>
                  <a:t> etkisi</a:t>
                </a:r>
              </a:p>
            </p:txBody>
          </p:sp>
        </mc:Choice>
        <mc:Fallback xmlns="">
          <p:sp>
            <p:nvSpPr>
              <p:cNvPr id="2" name="Başlık 1">
                <a:extLst>
                  <a:ext uri="{FF2B5EF4-FFF2-40B4-BE49-F238E27FC236}">
                    <a16:creationId xmlns:a16="http://schemas.microsoft.com/office/drawing/2014/main" id="{AF241DA4-C4FF-D0EB-5837-22431D60C3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ctrTitle"/>
              </p:nvPr>
            </p:nvSpPr>
            <p:spPr>
              <a:xfrm>
                <a:off x="-1" y="0"/>
                <a:ext cx="2129883" cy="628932"/>
              </a:xfrm>
              <a:blipFill>
                <a:blip r:embed="rId3"/>
                <a:stretch>
                  <a:fillRect t="-29126" b="-41748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Alt Başlık 2">
                <a:extLst>
                  <a:ext uri="{FF2B5EF4-FFF2-40B4-BE49-F238E27FC236}">
                    <a16:creationId xmlns:a16="http://schemas.microsoft.com/office/drawing/2014/main" id="{71371278-23D4-6409-24C4-0F99BE8B885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7876" y="4003967"/>
                <a:ext cx="6462133" cy="62893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14:m>
                  <m:oMath xmlns:m="http://schemas.openxmlformats.org/officeDocument/2006/math">
                    <m:sSup>
                      <m:sSupPr>
                        <m:ctrlPr>
                          <a:rPr lang="tr-TR" sz="2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tr-TR" sz="28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tr-TR" sz="280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tr-TR" sz="2800" b="0" i="1" smtClean="0">
                                <a:latin typeface="Cambria Math" panose="02040503050406030204" pitchFamily="18" charset="0"/>
                              </a:rPr>
                              <m:t>+0.01</m:t>
                            </m:r>
                          </m:e>
                        </m:d>
                      </m:e>
                      <m:sup>
                        <m:r>
                          <a:rPr lang="tr-TR" sz="2800" i="1" smtClean="0">
                            <a:latin typeface="Cambria Math" panose="02040503050406030204" pitchFamily="18" charset="0"/>
                          </a:rPr>
                          <m:t>365</m:t>
                        </m:r>
                      </m:sup>
                    </m:sSup>
                    <m:r>
                      <a:rPr lang="tr-TR" sz="28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tr-TR" sz="2800" b="0" i="1" smtClean="0">
                        <a:latin typeface="Cambria Math" panose="02040503050406030204" pitchFamily="18" charset="0"/>
                      </a:rPr>
                      <m:t>37.78 </m:t>
                    </m:r>
                    <m:r>
                      <a:rPr lang="tr-TR" sz="2800" b="0" i="1" smtClean="0">
                        <a:latin typeface="Cambria Math" panose="02040503050406030204" pitchFamily="18" charset="0"/>
                      </a:rPr>
                      <m:t>𝑜𝑙𝑚𝑎𝑘𝑡𝑎𝑑𝚤𝑟</m:t>
                    </m:r>
                    <m:r>
                      <a:rPr lang="tr-TR" sz="2800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tr-TR" sz="1000" dirty="0"/>
                  <a:t> </a:t>
                </a:r>
                <a:endParaRPr lang="en-US" sz="1000" dirty="0"/>
              </a:p>
            </p:txBody>
          </p:sp>
        </mc:Choice>
        <mc:Fallback xmlns="">
          <p:sp>
            <p:nvSpPr>
              <p:cNvPr id="3" name="Alt Başlık 2">
                <a:extLst>
                  <a:ext uri="{FF2B5EF4-FFF2-40B4-BE49-F238E27FC236}">
                    <a16:creationId xmlns:a16="http://schemas.microsoft.com/office/drawing/2014/main" id="{71371278-23D4-6409-24C4-0F99BE8B88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76" y="4003967"/>
                <a:ext cx="6462133" cy="6289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Alt Başlık 2">
            <a:extLst>
              <a:ext uri="{FF2B5EF4-FFF2-40B4-BE49-F238E27FC236}">
                <a16:creationId xmlns:a16="http://schemas.microsoft.com/office/drawing/2014/main" id="{19EFDB29-1336-83A9-BAFC-510E29942800}"/>
              </a:ext>
            </a:extLst>
          </p:cNvPr>
          <p:cNvSpPr txBox="1">
            <a:spLocks/>
          </p:cNvSpPr>
          <p:nvPr/>
        </p:nvSpPr>
        <p:spPr>
          <a:xfrm>
            <a:off x="27876" y="2235894"/>
            <a:ext cx="7973124" cy="6006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Calibri" panose="020F0502020204030204" pitchFamily="34" charset="0"/>
              <a:buChar char="∞"/>
            </a:pPr>
            <a:r>
              <a:rPr lang="tr-TR" dirty="0"/>
              <a:t>Belirlenen bir işin düzenli yapılması sonucunda;</a:t>
            </a:r>
          </a:p>
          <a:p>
            <a:pPr marL="342900" indent="-342900" algn="l">
              <a:buFont typeface="Calibri" panose="020F0502020204030204" pitchFamily="34" charset="0"/>
              <a:buChar char="∞"/>
            </a:pPr>
            <a:endParaRPr lang="tr-T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Alt Başlık 2">
                <a:extLst>
                  <a:ext uri="{FF2B5EF4-FFF2-40B4-BE49-F238E27FC236}">
                    <a16:creationId xmlns:a16="http://schemas.microsoft.com/office/drawing/2014/main" id="{C2B35CF5-C9C3-45EB-DB26-3BDCC001B13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7877" y="3114534"/>
                <a:ext cx="3891778" cy="62893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14:m>
                  <m:oMath xmlns:m="http://schemas.openxmlformats.org/officeDocument/2006/math">
                    <m:sSub>
                      <m:sSubPr>
                        <m:ctrlPr>
                          <a:rPr lang="tr-TR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</m:e>
                      <m:sub>
                        <m:r>
                          <a:rPr lang="tr-TR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tr-TR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</m:t>
                    </m:r>
                    <m:r>
                      <a:rPr lang="tr-TR" sz="280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tr-TR" sz="1000" dirty="0"/>
                  <a:t> </a:t>
                </a:r>
                <a:r>
                  <a:rPr lang="tr-TR" dirty="0"/>
                  <a:t>alınırsa</a:t>
                </a:r>
                <a:r>
                  <a:rPr lang="tr-TR" sz="1000" dirty="0"/>
                  <a:t> </a:t>
                </a:r>
                <a:endParaRPr lang="en-US" sz="1000" dirty="0"/>
              </a:p>
            </p:txBody>
          </p:sp>
        </mc:Choice>
        <mc:Fallback xmlns="">
          <p:sp>
            <p:nvSpPr>
              <p:cNvPr id="10" name="Alt Başlık 2">
                <a:extLst>
                  <a:ext uri="{FF2B5EF4-FFF2-40B4-BE49-F238E27FC236}">
                    <a16:creationId xmlns:a16="http://schemas.microsoft.com/office/drawing/2014/main" id="{C2B35CF5-C9C3-45EB-DB26-3BDCC001B1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77" y="3114534"/>
                <a:ext cx="3891778" cy="628932"/>
              </a:xfrm>
              <a:prstGeom prst="rect">
                <a:avLst/>
              </a:prstGeom>
              <a:blipFill>
                <a:blip r:embed="rId5"/>
                <a:stretch>
                  <a:fillRect t="-6796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02052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93B2367-DAEA-4D1A-B3AC-1D29C63D62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8339328" cy="643502"/>
          </a:xfrm>
        </p:spPr>
        <p:txBody>
          <a:bodyPr>
            <a:noAutofit/>
          </a:bodyPr>
          <a:lstStyle/>
          <a:p>
            <a:pPr algn="l"/>
            <a:r>
              <a:rPr lang="tr-TR" sz="4000" dirty="0">
                <a:solidFill>
                  <a:srgbClr val="5C9138"/>
                </a:solidFill>
              </a:rPr>
              <a:t>Veri Seti Seçimi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D0EED8-3E07-4640-ADCA-338C651463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4DF3F-AA60-4655-B0CD-593197322A72}" type="datetime1">
              <a:rPr lang="tr-TR" smtClean="0"/>
              <a:t>26.10.2023</a:t>
            </a:fld>
            <a:endParaRPr lang="tr-T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69EA91-5823-4965-9B7F-625D04953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11690-4018-4631-8FAF-5D3B9C61C26D}" type="slidenum">
              <a:rPr lang="tr-TR" smtClean="0"/>
              <a:t>6</a:t>
            </a:fld>
            <a:endParaRPr lang="tr-TR"/>
          </a:p>
        </p:txBody>
      </p:sp>
      <p:sp>
        <p:nvSpPr>
          <p:cNvPr id="7" name="Alt Başlık 2">
            <a:extLst>
              <a:ext uri="{FF2B5EF4-FFF2-40B4-BE49-F238E27FC236}">
                <a16:creationId xmlns:a16="http://schemas.microsoft.com/office/drawing/2014/main" id="{DCFE7869-7F20-E6F0-AF16-26002F95D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9352" y="3012104"/>
            <a:ext cx="3572256" cy="365125"/>
          </a:xfrm>
        </p:spPr>
        <p:txBody>
          <a:bodyPr>
            <a:noAutofit/>
          </a:bodyPr>
          <a:lstStyle/>
          <a:p>
            <a:pPr marL="342900" indent="-342900" algn="l">
              <a:buFont typeface="Calibri" panose="020F0502020204030204" pitchFamily="34" charset="0"/>
              <a:buChar char="∞"/>
            </a:pPr>
            <a:r>
              <a:rPr lang="tr-TR" dirty="0"/>
              <a:t>Resim boyutu: </a:t>
            </a:r>
            <a:r>
              <a:rPr lang="tr-TR" dirty="0">
                <a:solidFill>
                  <a:srgbClr val="00B050"/>
                </a:solidFill>
              </a:rPr>
              <a:t>28x28p</a:t>
            </a:r>
            <a:endParaRPr lang="tr-TR" b="1" dirty="0">
              <a:solidFill>
                <a:srgbClr val="00B050"/>
              </a:solidFill>
            </a:endParaRPr>
          </a:p>
          <a:p>
            <a:pPr marL="342900" indent="-342900" algn="l">
              <a:buFont typeface="Calibri" panose="020F0502020204030204" pitchFamily="34" charset="0"/>
              <a:buChar char="∞"/>
            </a:pPr>
            <a:endParaRPr lang="tr-TR" dirty="0"/>
          </a:p>
        </p:txBody>
      </p:sp>
      <p:pic>
        <p:nvPicPr>
          <p:cNvPr id="4" name="Resim 3" descr="metin, daktilo, klavye içeren bir resim&#10;&#10;Açıklama otomatik olarak oluşturuldu">
            <a:extLst>
              <a:ext uri="{FF2B5EF4-FFF2-40B4-BE49-F238E27FC236}">
                <a16:creationId xmlns:a16="http://schemas.microsoft.com/office/drawing/2014/main" id="{91CD0E10-5CB1-BBDF-E00D-D275E4ED51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12" y="1264664"/>
            <a:ext cx="4803648" cy="1332232"/>
          </a:xfrm>
          <a:prstGeom prst="rect">
            <a:avLst/>
          </a:prstGeom>
        </p:spPr>
      </p:pic>
      <p:pic>
        <p:nvPicPr>
          <p:cNvPr id="10" name="Resim 9" descr="bitki, çiçek, buket, tam içeren bir resim&#10;&#10;Açıklama otomatik olarak oluşturuldu">
            <a:extLst>
              <a:ext uri="{FF2B5EF4-FFF2-40B4-BE49-F238E27FC236}">
                <a16:creationId xmlns:a16="http://schemas.microsoft.com/office/drawing/2014/main" id="{9FBB0017-B08E-935B-67D5-B1E8D6603A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9128" y="1254499"/>
            <a:ext cx="2304288" cy="1347582"/>
          </a:xfrm>
          <a:prstGeom prst="rect">
            <a:avLst/>
          </a:prstGeom>
        </p:spPr>
      </p:pic>
      <p:sp>
        <p:nvSpPr>
          <p:cNvPr id="12" name="Alt Başlık 2">
            <a:extLst>
              <a:ext uri="{FF2B5EF4-FFF2-40B4-BE49-F238E27FC236}">
                <a16:creationId xmlns:a16="http://schemas.microsoft.com/office/drawing/2014/main" id="{1143A2E2-14A7-4A9B-6797-DA6A663A6206}"/>
              </a:ext>
            </a:extLst>
          </p:cNvPr>
          <p:cNvSpPr txBox="1">
            <a:spLocks/>
          </p:cNvSpPr>
          <p:nvPr/>
        </p:nvSpPr>
        <p:spPr>
          <a:xfrm>
            <a:off x="134112" y="703517"/>
            <a:ext cx="2474976" cy="6006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Calibri" panose="020F0502020204030204" pitchFamily="34" charset="0"/>
              <a:buChar char="∞"/>
            </a:pPr>
            <a:r>
              <a:rPr lang="tr-TR" b="1" dirty="0" err="1"/>
              <a:t>Fashion</a:t>
            </a:r>
            <a:r>
              <a:rPr lang="tr-TR" b="1" dirty="0"/>
              <a:t>-MNIST</a:t>
            </a:r>
          </a:p>
          <a:p>
            <a:pPr marL="342900" indent="-342900" algn="l">
              <a:buFont typeface="Calibri" panose="020F0502020204030204" pitchFamily="34" charset="0"/>
              <a:buChar char="∞"/>
            </a:pPr>
            <a:endParaRPr lang="tr-TR" dirty="0"/>
          </a:p>
        </p:txBody>
      </p:sp>
      <p:sp>
        <p:nvSpPr>
          <p:cNvPr id="15" name="Alt Başlık 2">
            <a:extLst>
              <a:ext uri="{FF2B5EF4-FFF2-40B4-BE49-F238E27FC236}">
                <a16:creationId xmlns:a16="http://schemas.microsoft.com/office/drawing/2014/main" id="{719DB608-C326-DF93-1462-F46C68674EFA}"/>
              </a:ext>
            </a:extLst>
          </p:cNvPr>
          <p:cNvSpPr txBox="1">
            <a:spLocks/>
          </p:cNvSpPr>
          <p:nvPr/>
        </p:nvSpPr>
        <p:spPr>
          <a:xfrm>
            <a:off x="6739128" y="746462"/>
            <a:ext cx="2474976" cy="6006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Calibri" panose="020F0502020204030204" pitchFamily="34" charset="0"/>
              <a:buChar char="∞"/>
            </a:pPr>
            <a:r>
              <a:rPr lang="tr-TR" b="1" dirty="0" err="1"/>
              <a:t>Tf_flowers</a:t>
            </a:r>
            <a:endParaRPr lang="tr-TR" b="1" dirty="0"/>
          </a:p>
          <a:p>
            <a:pPr marL="342900" indent="-342900" algn="l">
              <a:buFont typeface="Calibri" panose="020F0502020204030204" pitchFamily="34" charset="0"/>
              <a:buChar char="∞"/>
            </a:pPr>
            <a:endParaRPr lang="tr-TR" dirty="0"/>
          </a:p>
        </p:txBody>
      </p:sp>
      <p:sp>
        <p:nvSpPr>
          <p:cNvPr id="17" name="Alt Başlık 2">
            <a:extLst>
              <a:ext uri="{FF2B5EF4-FFF2-40B4-BE49-F238E27FC236}">
                <a16:creationId xmlns:a16="http://schemas.microsoft.com/office/drawing/2014/main" id="{2F56D0D6-8FE4-0F66-92C3-02E3173EFF6D}"/>
              </a:ext>
            </a:extLst>
          </p:cNvPr>
          <p:cNvSpPr txBox="1">
            <a:spLocks/>
          </p:cNvSpPr>
          <p:nvPr/>
        </p:nvSpPr>
        <p:spPr>
          <a:xfrm>
            <a:off x="149352" y="3626084"/>
            <a:ext cx="5141976" cy="7032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Calibri" panose="020F0502020204030204" pitchFamily="34" charset="0"/>
              <a:buChar char="∞"/>
            </a:pPr>
            <a:r>
              <a:rPr lang="tr-TR" dirty="0"/>
              <a:t>Eğitim ve test verisi ayrılmış mı: </a:t>
            </a:r>
            <a:r>
              <a:rPr lang="tr-TR" b="1" dirty="0">
                <a:solidFill>
                  <a:srgbClr val="00B050"/>
                </a:solidFill>
              </a:rPr>
              <a:t>Evet</a:t>
            </a:r>
          </a:p>
          <a:p>
            <a:pPr marL="342900" indent="-342900" algn="l">
              <a:buFont typeface="Calibri" panose="020F0502020204030204" pitchFamily="34" charset="0"/>
              <a:buChar char="∞"/>
            </a:pPr>
            <a:endParaRPr lang="tr-TR" dirty="0"/>
          </a:p>
        </p:txBody>
      </p:sp>
      <p:sp>
        <p:nvSpPr>
          <p:cNvPr id="18" name="Alt Başlık 2">
            <a:extLst>
              <a:ext uri="{FF2B5EF4-FFF2-40B4-BE49-F238E27FC236}">
                <a16:creationId xmlns:a16="http://schemas.microsoft.com/office/drawing/2014/main" id="{74ED1372-08CF-9D2A-D5F4-2EEB09CE92FF}"/>
              </a:ext>
            </a:extLst>
          </p:cNvPr>
          <p:cNvSpPr txBox="1">
            <a:spLocks/>
          </p:cNvSpPr>
          <p:nvPr/>
        </p:nvSpPr>
        <p:spPr>
          <a:xfrm>
            <a:off x="179832" y="4572182"/>
            <a:ext cx="4538472" cy="7032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Calibri" panose="020F0502020204030204" pitchFamily="34" charset="0"/>
              <a:buChar char="∞"/>
            </a:pPr>
            <a:r>
              <a:rPr lang="tr-TR" dirty="0" err="1"/>
              <a:t>Csv</a:t>
            </a:r>
            <a:r>
              <a:rPr lang="tr-TR" dirty="0"/>
              <a:t> olarak indirilebilir mi: </a:t>
            </a:r>
            <a:r>
              <a:rPr lang="tr-TR" dirty="0">
                <a:solidFill>
                  <a:srgbClr val="00B050"/>
                </a:solidFill>
              </a:rPr>
              <a:t>Evet</a:t>
            </a:r>
            <a:endParaRPr lang="tr-TR" b="1" dirty="0">
              <a:solidFill>
                <a:srgbClr val="00B050"/>
              </a:solidFill>
            </a:endParaRPr>
          </a:p>
          <a:p>
            <a:pPr marL="342900" indent="-342900" algn="l">
              <a:buFont typeface="Calibri" panose="020F0502020204030204" pitchFamily="34" charset="0"/>
              <a:buChar char="∞"/>
            </a:pPr>
            <a:endParaRPr lang="tr-TR" dirty="0"/>
          </a:p>
        </p:txBody>
      </p:sp>
      <p:sp>
        <p:nvSpPr>
          <p:cNvPr id="19" name="Alt Başlık 2">
            <a:extLst>
              <a:ext uri="{FF2B5EF4-FFF2-40B4-BE49-F238E27FC236}">
                <a16:creationId xmlns:a16="http://schemas.microsoft.com/office/drawing/2014/main" id="{8DD62454-A27F-0D4B-F0D7-E102D0B476CD}"/>
              </a:ext>
            </a:extLst>
          </p:cNvPr>
          <p:cNvSpPr txBox="1">
            <a:spLocks/>
          </p:cNvSpPr>
          <p:nvPr/>
        </p:nvSpPr>
        <p:spPr>
          <a:xfrm>
            <a:off x="179832" y="5284626"/>
            <a:ext cx="4636008" cy="7032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Calibri" panose="020F0502020204030204" pitchFamily="34" charset="0"/>
              <a:buChar char="∞"/>
            </a:pPr>
            <a:r>
              <a:rPr lang="tr-TR" dirty="0"/>
              <a:t>Yaklaşık Parametre sayısı: </a:t>
            </a:r>
            <a:r>
              <a:rPr lang="tr-TR" dirty="0">
                <a:solidFill>
                  <a:srgbClr val="00B050"/>
                </a:solidFill>
              </a:rPr>
              <a:t>78 bin</a:t>
            </a:r>
            <a:endParaRPr lang="tr-TR" b="1" dirty="0">
              <a:solidFill>
                <a:srgbClr val="00B050"/>
              </a:solidFill>
            </a:endParaRPr>
          </a:p>
          <a:p>
            <a:pPr marL="342900" indent="-342900" algn="l">
              <a:buFont typeface="Calibri" panose="020F0502020204030204" pitchFamily="34" charset="0"/>
              <a:buChar char="∞"/>
            </a:pPr>
            <a:endParaRPr lang="tr-TR" dirty="0"/>
          </a:p>
        </p:txBody>
      </p:sp>
      <p:sp>
        <p:nvSpPr>
          <p:cNvPr id="20" name="Alt Başlık 2">
            <a:extLst>
              <a:ext uri="{FF2B5EF4-FFF2-40B4-BE49-F238E27FC236}">
                <a16:creationId xmlns:a16="http://schemas.microsoft.com/office/drawing/2014/main" id="{CAA43FBD-41F8-140D-82F1-0EC23E28BAC9}"/>
              </a:ext>
            </a:extLst>
          </p:cNvPr>
          <p:cNvSpPr txBox="1">
            <a:spLocks/>
          </p:cNvSpPr>
          <p:nvPr/>
        </p:nvSpPr>
        <p:spPr>
          <a:xfrm>
            <a:off x="6617208" y="2943049"/>
            <a:ext cx="3953256" cy="365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Calibri" panose="020F0502020204030204" pitchFamily="34" charset="0"/>
              <a:buChar char="∞"/>
            </a:pPr>
            <a:r>
              <a:rPr lang="tr-TR" dirty="0"/>
              <a:t>Resim boyutu: </a:t>
            </a:r>
            <a:r>
              <a:rPr lang="tr-TR" dirty="0">
                <a:solidFill>
                  <a:srgbClr val="FF0000"/>
                </a:solidFill>
              </a:rPr>
              <a:t>320x240p</a:t>
            </a:r>
            <a:endParaRPr lang="tr-TR" b="1" dirty="0">
              <a:solidFill>
                <a:srgbClr val="FF0000"/>
              </a:solidFill>
            </a:endParaRPr>
          </a:p>
          <a:p>
            <a:pPr marL="342900" indent="-342900" algn="l">
              <a:buFont typeface="Calibri" panose="020F0502020204030204" pitchFamily="34" charset="0"/>
              <a:buChar char="∞"/>
            </a:pPr>
            <a:endParaRPr lang="tr-TR" dirty="0"/>
          </a:p>
        </p:txBody>
      </p:sp>
      <p:sp>
        <p:nvSpPr>
          <p:cNvPr id="21" name="Alt Başlık 2">
            <a:extLst>
              <a:ext uri="{FF2B5EF4-FFF2-40B4-BE49-F238E27FC236}">
                <a16:creationId xmlns:a16="http://schemas.microsoft.com/office/drawing/2014/main" id="{FD26261A-6AC7-3AF7-83B3-03B9ABFF428B}"/>
              </a:ext>
            </a:extLst>
          </p:cNvPr>
          <p:cNvSpPr txBox="1">
            <a:spLocks/>
          </p:cNvSpPr>
          <p:nvPr/>
        </p:nvSpPr>
        <p:spPr>
          <a:xfrm>
            <a:off x="6617208" y="3557029"/>
            <a:ext cx="5141976" cy="7032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Calibri" panose="020F0502020204030204" pitchFamily="34" charset="0"/>
              <a:buChar char="∞"/>
            </a:pPr>
            <a:r>
              <a:rPr lang="tr-TR" dirty="0"/>
              <a:t>Eğitim ve test verisi ayrılmış mı: </a:t>
            </a:r>
            <a:r>
              <a:rPr lang="tr-TR" b="1" dirty="0">
                <a:solidFill>
                  <a:srgbClr val="FF0000"/>
                </a:solidFill>
              </a:rPr>
              <a:t>Hayır</a:t>
            </a:r>
          </a:p>
          <a:p>
            <a:pPr marL="342900" indent="-342900" algn="l">
              <a:buFont typeface="Calibri" panose="020F0502020204030204" pitchFamily="34" charset="0"/>
              <a:buChar char="∞"/>
            </a:pPr>
            <a:endParaRPr lang="tr-TR" dirty="0"/>
          </a:p>
        </p:txBody>
      </p:sp>
      <p:sp>
        <p:nvSpPr>
          <p:cNvPr id="22" name="Alt Başlık 2">
            <a:extLst>
              <a:ext uri="{FF2B5EF4-FFF2-40B4-BE49-F238E27FC236}">
                <a16:creationId xmlns:a16="http://schemas.microsoft.com/office/drawing/2014/main" id="{1CA4286A-B273-2F72-DAAE-052BA5460FCC}"/>
              </a:ext>
            </a:extLst>
          </p:cNvPr>
          <p:cNvSpPr txBox="1">
            <a:spLocks/>
          </p:cNvSpPr>
          <p:nvPr/>
        </p:nvSpPr>
        <p:spPr>
          <a:xfrm>
            <a:off x="6647688" y="4503127"/>
            <a:ext cx="4861560" cy="7032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Calibri" panose="020F0502020204030204" pitchFamily="34" charset="0"/>
              <a:buChar char="∞"/>
            </a:pPr>
            <a:r>
              <a:rPr lang="tr-TR" dirty="0" err="1"/>
              <a:t>Csv</a:t>
            </a:r>
            <a:r>
              <a:rPr lang="tr-TR" dirty="0"/>
              <a:t> olarak indirilebilir mi: </a:t>
            </a:r>
            <a:r>
              <a:rPr lang="tr-TR" dirty="0">
                <a:solidFill>
                  <a:srgbClr val="FF0000"/>
                </a:solidFill>
              </a:rPr>
              <a:t>Hayır</a:t>
            </a:r>
            <a:endParaRPr lang="tr-TR" b="1" dirty="0">
              <a:solidFill>
                <a:srgbClr val="FF0000"/>
              </a:solidFill>
            </a:endParaRPr>
          </a:p>
          <a:p>
            <a:pPr marL="342900" indent="-342900" algn="l">
              <a:buFont typeface="Calibri" panose="020F0502020204030204" pitchFamily="34" charset="0"/>
              <a:buChar char="∞"/>
            </a:pPr>
            <a:endParaRPr lang="tr-TR" dirty="0"/>
          </a:p>
        </p:txBody>
      </p:sp>
      <p:sp>
        <p:nvSpPr>
          <p:cNvPr id="23" name="Alt Başlık 2">
            <a:extLst>
              <a:ext uri="{FF2B5EF4-FFF2-40B4-BE49-F238E27FC236}">
                <a16:creationId xmlns:a16="http://schemas.microsoft.com/office/drawing/2014/main" id="{D466573F-2E23-8C20-D06C-9DD0BAE70C4F}"/>
              </a:ext>
            </a:extLst>
          </p:cNvPr>
          <p:cNvSpPr txBox="1">
            <a:spLocks/>
          </p:cNvSpPr>
          <p:nvPr/>
        </p:nvSpPr>
        <p:spPr>
          <a:xfrm>
            <a:off x="6647688" y="5215571"/>
            <a:ext cx="4971288" cy="7032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Calibri" panose="020F0502020204030204" pitchFamily="34" charset="0"/>
              <a:buChar char="∞"/>
            </a:pPr>
            <a:r>
              <a:rPr lang="tr-TR" dirty="0"/>
              <a:t>Yaklaşık Parametre sayısı: </a:t>
            </a:r>
            <a:r>
              <a:rPr lang="tr-TR" dirty="0">
                <a:solidFill>
                  <a:srgbClr val="FF0000"/>
                </a:solidFill>
              </a:rPr>
              <a:t>23 milyon</a:t>
            </a:r>
            <a:endParaRPr lang="tr-TR" b="1" dirty="0">
              <a:solidFill>
                <a:srgbClr val="FF0000"/>
              </a:solidFill>
            </a:endParaRPr>
          </a:p>
          <a:p>
            <a:pPr marL="342900" indent="-342900" algn="l">
              <a:buFont typeface="Calibri" panose="020F0502020204030204" pitchFamily="34" charset="0"/>
              <a:buChar char="∞"/>
            </a:pP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545862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12" grpId="0"/>
      <p:bldP spid="15" grpId="0"/>
      <p:bldP spid="17" grpId="0"/>
      <p:bldP spid="18" grpId="0"/>
      <p:bldP spid="19" grpId="0"/>
      <p:bldP spid="20" grpId="0"/>
      <p:bldP spid="21" grpId="0"/>
      <p:bldP spid="22" grpId="0"/>
      <p:bldP spid="2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93B2367-DAEA-4D1A-B3AC-1D29C63D62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8339328" cy="1224154"/>
          </a:xfrm>
        </p:spPr>
        <p:txBody>
          <a:bodyPr>
            <a:noAutofit/>
          </a:bodyPr>
          <a:lstStyle/>
          <a:p>
            <a:pPr algn="l"/>
            <a:r>
              <a:rPr lang="tr-TR" sz="4000" dirty="0">
                <a:solidFill>
                  <a:srgbClr val="5C9138"/>
                </a:solidFill>
              </a:rPr>
              <a:t>Nöron(Sinir Hücresi): Hesaplama için Biyolojik İlham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D0EED8-3E07-4640-ADCA-338C651463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4DF3F-AA60-4655-B0CD-593197322A72}" type="datetime1">
              <a:rPr lang="tr-TR" smtClean="0"/>
              <a:t>26.10.2023</a:t>
            </a:fld>
            <a:endParaRPr lang="tr-T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69EA91-5823-4965-9B7F-625D04953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11690-4018-4631-8FAF-5D3B9C61C26D}" type="slidenum">
              <a:rPr lang="tr-TR" smtClean="0"/>
              <a:t>7</a:t>
            </a:fld>
            <a:endParaRPr lang="tr-TR"/>
          </a:p>
        </p:txBody>
      </p:sp>
      <p:sp>
        <p:nvSpPr>
          <p:cNvPr id="7" name="Alt Başlık 2">
            <a:extLst>
              <a:ext uri="{FF2B5EF4-FFF2-40B4-BE49-F238E27FC236}">
                <a16:creationId xmlns:a16="http://schemas.microsoft.com/office/drawing/2014/main" id="{DCFE7869-7F20-E6F0-AF16-26002F95D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5560811"/>
            <a:ext cx="5257800" cy="600662"/>
          </a:xfrm>
        </p:spPr>
        <p:txBody>
          <a:bodyPr>
            <a:noAutofit/>
          </a:bodyPr>
          <a:lstStyle/>
          <a:p>
            <a:pPr marL="342900" indent="-342900" algn="l">
              <a:buFont typeface="Calibri" panose="020F0502020204030204" pitchFamily="34" charset="0"/>
              <a:buChar char="∞"/>
            </a:pPr>
            <a:r>
              <a:rPr lang="tr-TR" b="1" dirty="0"/>
              <a:t>Nöron: </a:t>
            </a:r>
            <a:r>
              <a:rPr lang="tr-TR" dirty="0"/>
              <a:t>beyin için hesaplama yapı taşı</a:t>
            </a:r>
            <a:endParaRPr lang="tr-TR" b="1" dirty="0"/>
          </a:p>
          <a:p>
            <a:pPr marL="342900" indent="-342900" algn="l">
              <a:buFont typeface="Calibri" panose="020F0502020204030204" pitchFamily="34" charset="0"/>
              <a:buChar char="∞"/>
            </a:pPr>
            <a:endParaRPr lang="tr-TR" dirty="0"/>
          </a:p>
        </p:txBody>
      </p:sp>
      <p:sp>
        <p:nvSpPr>
          <p:cNvPr id="9" name="Date Placeholder 4">
            <a:extLst>
              <a:ext uri="{FF2B5EF4-FFF2-40B4-BE49-F238E27FC236}">
                <a16:creationId xmlns:a16="http://schemas.microsoft.com/office/drawing/2014/main" id="{2EE98863-8038-0E5B-7805-AF854E09CD92}"/>
              </a:ext>
            </a:extLst>
          </p:cNvPr>
          <p:cNvSpPr txBox="1">
            <a:spLocks/>
          </p:cNvSpPr>
          <p:nvPr/>
        </p:nvSpPr>
        <p:spPr>
          <a:xfrm>
            <a:off x="5391912" y="6372860"/>
            <a:ext cx="12252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tr-TR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dirty="0"/>
              <a:t>[1,27]</a:t>
            </a:r>
          </a:p>
        </p:txBody>
      </p:sp>
      <p:pic>
        <p:nvPicPr>
          <p:cNvPr id="13" name="Resim 12">
            <a:extLst>
              <a:ext uri="{FF2B5EF4-FFF2-40B4-BE49-F238E27FC236}">
                <a16:creationId xmlns:a16="http://schemas.microsoft.com/office/drawing/2014/main" id="{38ECF9EC-F371-CB88-0444-10F2DCCC86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3499" y="1761450"/>
            <a:ext cx="6218501" cy="3604484"/>
          </a:xfrm>
          <a:prstGeom prst="rect">
            <a:avLst/>
          </a:prstGeom>
        </p:spPr>
      </p:pic>
      <p:sp>
        <p:nvSpPr>
          <p:cNvPr id="14" name="Alt Başlık 2">
            <a:extLst>
              <a:ext uri="{FF2B5EF4-FFF2-40B4-BE49-F238E27FC236}">
                <a16:creationId xmlns:a16="http://schemas.microsoft.com/office/drawing/2014/main" id="{2628D3A7-3E60-0624-89A4-4BA428A65E56}"/>
              </a:ext>
            </a:extLst>
          </p:cNvPr>
          <p:cNvSpPr txBox="1">
            <a:spLocks/>
          </p:cNvSpPr>
          <p:nvPr/>
        </p:nvSpPr>
        <p:spPr>
          <a:xfrm>
            <a:off x="5605271" y="5560811"/>
            <a:ext cx="6586729" cy="6006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Calibri" panose="020F0502020204030204" pitchFamily="34" charset="0"/>
              <a:buChar char="∞"/>
            </a:pPr>
            <a:r>
              <a:rPr lang="tr-TR" b="1" dirty="0"/>
              <a:t>(Yapay) Nöron: </a:t>
            </a:r>
            <a:r>
              <a:rPr lang="tr-TR" dirty="0"/>
              <a:t>sinir ağı için hesaplama yapı taşı</a:t>
            </a:r>
          </a:p>
        </p:txBody>
      </p:sp>
      <p:pic>
        <p:nvPicPr>
          <p:cNvPr id="11" name="Resim 10">
            <a:extLst>
              <a:ext uri="{FF2B5EF4-FFF2-40B4-BE49-F238E27FC236}">
                <a16:creationId xmlns:a16="http://schemas.microsoft.com/office/drawing/2014/main" id="{C837A0E7-66D4-7121-FD38-D3ABC8A0A9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19031"/>
            <a:ext cx="5918245" cy="3366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981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F06BB51E-E4CD-B6C7-9C57-3D6F177B13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3600" y="562371"/>
            <a:ext cx="9716448" cy="5942808"/>
          </a:xfrm>
          <a:prstGeom prst="rect">
            <a:avLst/>
          </a:prstGeom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593B2367-DAEA-4D1A-B3AC-1D29C63D62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6437376" cy="711200"/>
          </a:xfrm>
        </p:spPr>
        <p:txBody>
          <a:bodyPr>
            <a:noAutofit/>
          </a:bodyPr>
          <a:lstStyle/>
          <a:p>
            <a:pPr algn="l"/>
            <a:r>
              <a:rPr lang="tr-TR" sz="4000" dirty="0">
                <a:solidFill>
                  <a:srgbClr val="5C9138"/>
                </a:solidFill>
              </a:rPr>
              <a:t>Biyolojik ve Yapay Sinir Ağları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D0EED8-3E07-4640-ADCA-338C651463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4DF3F-AA60-4655-B0CD-593197322A72}" type="datetime1">
              <a:rPr lang="tr-TR" smtClean="0"/>
              <a:t>26.10.2023</a:t>
            </a:fld>
            <a:endParaRPr lang="tr-T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69EA91-5823-4965-9B7F-625D04953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11690-4018-4631-8FAF-5D3B9C61C26D}" type="slidenum">
              <a:rPr lang="tr-TR" smtClean="0"/>
              <a:t>8</a:t>
            </a:fld>
            <a:endParaRPr lang="tr-TR"/>
          </a:p>
        </p:txBody>
      </p:sp>
      <p:sp>
        <p:nvSpPr>
          <p:cNvPr id="9" name="Date Placeholder 4">
            <a:extLst>
              <a:ext uri="{FF2B5EF4-FFF2-40B4-BE49-F238E27FC236}">
                <a16:creationId xmlns:a16="http://schemas.microsoft.com/office/drawing/2014/main" id="{2EE98863-8038-0E5B-7805-AF854E09CD92}"/>
              </a:ext>
            </a:extLst>
          </p:cNvPr>
          <p:cNvSpPr txBox="1">
            <a:spLocks/>
          </p:cNvSpPr>
          <p:nvPr/>
        </p:nvSpPr>
        <p:spPr>
          <a:xfrm>
            <a:off x="5391912" y="6372860"/>
            <a:ext cx="12252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tr-TR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dirty="0"/>
              <a:t>[8]</a:t>
            </a:r>
          </a:p>
        </p:txBody>
      </p:sp>
    </p:spTree>
    <p:extLst>
      <p:ext uri="{BB962C8B-B14F-4D97-AF65-F5344CB8AC3E}">
        <p14:creationId xmlns:p14="http://schemas.microsoft.com/office/powerpoint/2010/main" val="40312391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Resim 10">
            <a:extLst>
              <a:ext uri="{FF2B5EF4-FFF2-40B4-BE49-F238E27FC236}">
                <a16:creationId xmlns:a16="http://schemas.microsoft.com/office/drawing/2014/main" id="{C837A0E7-66D4-7121-FD38-D3ABC8A0A9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7445"/>
            <a:ext cx="3901440" cy="2219108"/>
          </a:xfrm>
          <a:prstGeom prst="rect">
            <a:avLst/>
          </a:prstGeom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593B2367-DAEA-4D1A-B3AC-1D29C63D62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4657344" cy="711200"/>
          </a:xfrm>
        </p:spPr>
        <p:txBody>
          <a:bodyPr>
            <a:noAutofit/>
          </a:bodyPr>
          <a:lstStyle/>
          <a:p>
            <a:pPr algn="l"/>
            <a:r>
              <a:rPr lang="tr-TR" sz="4000" dirty="0">
                <a:solidFill>
                  <a:srgbClr val="5C9138"/>
                </a:solidFill>
              </a:rPr>
              <a:t>Biyolojik Sinir Hücresi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D0EED8-3E07-4640-ADCA-338C651463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4DF3F-AA60-4655-B0CD-593197322A72}" type="datetime1">
              <a:rPr lang="tr-TR" smtClean="0"/>
              <a:t>26.10.2023</a:t>
            </a:fld>
            <a:endParaRPr lang="tr-T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69EA91-5823-4965-9B7F-625D04953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11690-4018-4631-8FAF-5D3B9C61C26D}" type="slidenum">
              <a:rPr lang="tr-TR" smtClean="0"/>
              <a:t>9</a:t>
            </a:fld>
            <a:endParaRPr lang="tr-TR"/>
          </a:p>
        </p:txBody>
      </p:sp>
      <p:sp>
        <p:nvSpPr>
          <p:cNvPr id="7" name="Alt Başlık 2">
            <a:extLst>
              <a:ext uri="{FF2B5EF4-FFF2-40B4-BE49-F238E27FC236}">
                <a16:creationId xmlns:a16="http://schemas.microsoft.com/office/drawing/2014/main" id="{DCFE7869-7F20-E6F0-AF16-26002F95D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4112" y="2718917"/>
            <a:ext cx="5257800" cy="600662"/>
          </a:xfrm>
        </p:spPr>
        <p:txBody>
          <a:bodyPr>
            <a:noAutofit/>
          </a:bodyPr>
          <a:lstStyle/>
          <a:p>
            <a:pPr marL="342900" indent="-342900" algn="l">
              <a:buFont typeface="Calibri" panose="020F0502020204030204" pitchFamily="34" charset="0"/>
              <a:buChar char="∞"/>
            </a:pPr>
            <a:r>
              <a:rPr lang="tr-TR" b="1" dirty="0"/>
              <a:t>Nöron: </a:t>
            </a:r>
            <a:r>
              <a:rPr lang="tr-TR" dirty="0"/>
              <a:t>beyin için hesaplama yapı taşı</a:t>
            </a:r>
            <a:endParaRPr lang="tr-TR" b="1" dirty="0"/>
          </a:p>
          <a:p>
            <a:pPr marL="342900" indent="-342900" algn="l">
              <a:buFont typeface="Calibri" panose="020F0502020204030204" pitchFamily="34" charset="0"/>
              <a:buChar char="∞"/>
            </a:pPr>
            <a:endParaRPr lang="tr-TR" dirty="0"/>
          </a:p>
        </p:txBody>
      </p:sp>
      <p:sp>
        <p:nvSpPr>
          <p:cNvPr id="9" name="Date Placeholder 4">
            <a:extLst>
              <a:ext uri="{FF2B5EF4-FFF2-40B4-BE49-F238E27FC236}">
                <a16:creationId xmlns:a16="http://schemas.microsoft.com/office/drawing/2014/main" id="{2EE98863-8038-0E5B-7805-AF854E09CD92}"/>
              </a:ext>
            </a:extLst>
          </p:cNvPr>
          <p:cNvSpPr txBox="1">
            <a:spLocks/>
          </p:cNvSpPr>
          <p:nvPr/>
        </p:nvSpPr>
        <p:spPr>
          <a:xfrm>
            <a:off x="5391912" y="6372860"/>
            <a:ext cx="12252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tr-TR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dirty="0"/>
              <a:t>[1,27]</a:t>
            </a:r>
          </a:p>
        </p:txBody>
      </p:sp>
      <p:pic>
        <p:nvPicPr>
          <p:cNvPr id="13" name="Resim 12">
            <a:extLst>
              <a:ext uri="{FF2B5EF4-FFF2-40B4-BE49-F238E27FC236}">
                <a16:creationId xmlns:a16="http://schemas.microsoft.com/office/drawing/2014/main" id="{38ECF9EC-F371-CB88-0444-10F2DCCC86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125" y="3205068"/>
            <a:ext cx="3867349" cy="2241665"/>
          </a:xfrm>
          <a:prstGeom prst="rect">
            <a:avLst/>
          </a:prstGeom>
        </p:spPr>
      </p:pic>
      <p:sp>
        <p:nvSpPr>
          <p:cNvPr id="14" name="Alt Başlık 2">
            <a:extLst>
              <a:ext uri="{FF2B5EF4-FFF2-40B4-BE49-F238E27FC236}">
                <a16:creationId xmlns:a16="http://schemas.microsoft.com/office/drawing/2014/main" id="{2628D3A7-3E60-0624-89A4-4BA428A65E56}"/>
              </a:ext>
            </a:extLst>
          </p:cNvPr>
          <p:cNvSpPr txBox="1">
            <a:spLocks/>
          </p:cNvSpPr>
          <p:nvPr/>
        </p:nvSpPr>
        <p:spPr>
          <a:xfrm>
            <a:off x="0" y="5601210"/>
            <a:ext cx="5748527" cy="6006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Calibri" panose="020F0502020204030204" pitchFamily="34" charset="0"/>
              <a:buChar char="∞"/>
            </a:pPr>
            <a:r>
              <a:rPr lang="tr-TR" b="1" dirty="0"/>
              <a:t>(Yapay) Nöron: </a:t>
            </a:r>
            <a:r>
              <a:rPr lang="tr-TR" dirty="0"/>
              <a:t>sinir ağı için hesaplama yapı taşı</a:t>
            </a:r>
            <a:endParaRPr lang="tr-TR" b="1" dirty="0"/>
          </a:p>
          <a:p>
            <a:pPr marL="342900" indent="-342900" algn="l">
              <a:buFont typeface="Calibri" panose="020F0502020204030204" pitchFamily="34" charset="0"/>
              <a:buChar char="∞"/>
            </a:pPr>
            <a:endParaRPr lang="tr-TR" dirty="0"/>
          </a:p>
        </p:txBody>
      </p:sp>
      <p:sp>
        <p:nvSpPr>
          <p:cNvPr id="15" name="Alt Başlık 2">
            <a:extLst>
              <a:ext uri="{FF2B5EF4-FFF2-40B4-BE49-F238E27FC236}">
                <a16:creationId xmlns:a16="http://schemas.microsoft.com/office/drawing/2014/main" id="{08CEB212-357E-2265-5AED-FC7737E4D24C}"/>
              </a:ext>
            </a:extLst>
          </p:cNvPr>
          <p:cNvSpPr txBox="1">
            <a:spLocks/>
          </p:cNvSpPr>
          <p:nvPr/>
        </p:nvSpPr>
        <p:spPr>
          <a:xfrm>
            <a:off x="6443474" y="400493"/>
            <a:ext cx="5145024" cy="6320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Calibri" panose="020F0502020204030204" pitchFamily="34" charset="0"/>
              <a:buChar char="∞"/>
            </a:pPr>
            <a:r>
              <a:rPr lang="tr-TR" sz="2000" b="1" dirty="0"/>
              <a:t>Parametreler: </a:t>
            </a:r>
            <a:r>
              <a:rPr lang="tr-TR" sz="2000" dirty="0"/>
              <a:t>İnsan beyni, sinir ağlarına göre yaklaşık </a:t>
            </a:r>
            <a:r>
              <a:rPr lang="tr-TR" sz="2000" dirty="0">
                <a:solidFill>
                  <a:srgbClr val="00B050"/>
                </a:solidFill>
              </a:rPr>
              <a:t>10 milyon kat </a:t>
            </a:r>
            <a:r>
              <a:rPr lang="tr-TR" sz="2000" dirty="0"/>
              <a:t>daha fazla sinapsise sahiptir.</a:t>
            </a:r>
            <a:endParaRPr lang="tr-TR" sz="2000" b="1" dirty="0"/>
          </a:p>
          <a:p>
            <a:pPr marL="342900" indent="-342900" algn="l">
              <a:buFont typeface="Calibri" panose="020F0502020204030204" pitchFamily="34" charset="0"/>
              <a:buChar char="∞"/>
            </a:pPr>
            <a:endParaRPr lang="tr-TR" sz="2000" dirty="0"/>
          </a:p>
          <a:p>
            <a:pPr marL="342900" indent="-342900" algn="l">
              <a:buFont typeface="Calibri" panose="020F0502020204030204" pitchFamily="34" charset="0"/>
              <a:buChar char="∞"/>
            </a:pPr>
            <a:r>
              <a:rPr lang="tr-TR" sz="2000" b="1" dirty="0"/>
              <a:t>Topoloji:</a:t>
            </a:r>
            <a:r>
              <a:rPr lang="tr-TR" sz="2000" dirty="0"/>
              <a:t> İnsan beyninde </a:t>
            </a:r>
            <a:r>
              <a:rPr lang="tr-TR" sz="2000" dirty="0">
                <a:solidFill>
                  <a:srgbClr val="FF0000"/>
                </a:solidFill>
              </a:rPr>
              <a:t>«katman» yoktur</a:t>
            </a:r>
            <a:r>
              <a:rPr lang="tr-TR" sz="2000" dirty="0"/>
              <a:t>. Asenkron olarak çalışır, YSA senkron olarak çalışır.</a:t>
            </a:r>
            <a:endParaRPr lang="tr-TR" sz="2000" b="1" dirty="0"/>
          </a:p>
          <a:p>
            <a:pPr marL="342900" indent="-342900" algn="l">
              <a:buFont typeface="Calibri" panose="020F0502020204030204" pitchFamily="34" charset="0"/>
              <a:buChar char="∞"/>
            </a:pPr>
            <a:endParaRPr lang="tr-TR" sz="2000" dirty="0"/>
          </a:p>
          <a:p>
            <a:pPr marL="342900" indent="-342900" algn="l">
              <a:buFont typeface="Calibri" panose="020F0502020204030204" pitchFamily="34" charset="0"/>
              <a:buChar char="∞"/>
            </a:pPr>
            <a:r>
              <a:rPr lang="tr-TR" sz="2000" b="1" dirty="0"/>
              <a:t>Öğrenme Algoritması:</a:t>
            </a:r>
            <a:r>
              <a:rPr lang="tr-TR" sz="2000" dirty="0"/>
              <a:t> YSA öğrenme için </a:t>
            </a:r>
            <a:r>
              <a:rPr lang="tr-TR" sz="2000" dirty="0">
                <a:solidFill>
                  <a:srgbClr val="00B050"/>
                </a:solidFill>
              </a:rPr>
              <a:t>gradyan azalma </a:t>
            </a:r>
            <a:r>
              <a:rPr lang="tr-TR" sz="2000" dirty="0"/>
              <a:t>kullanır, insan beyninde öğrenme için </a:t>
            </a:r>
            <a:r>
              <a:rPr lang="tr-TR" sz="2000" dirty="0">
                <a:solidFill>
                  <a:srgbClr val="FF0000"/>
                </a:solidFill>
              </a:rPr>
              <a:t>ne kullanıldığı bilinmemektedir</a:t>
            </a:r>
            <a:r>
              <a:rPr lang="tr-TR" sz="2000" dirty="0"/>
              <a:t>.</a:t>
            </a:r>
          </a:p>
          <a:p>
            <a:pPr marL="342900" indent="-342900" algn="l">
              <a:buFont typeface="Calibri" panose="020F0502020204030204" pitchFamily="34" charset="0"/>
              <a:buChar char="∞"/>
            </a:pPr>
            <a:endParaRPr lang="tr-TR" sz="2000" dirty="0"/>
          </a:p>
          <a:p>
            <a:pPr marL="342900" indent="-342900" algn="l">
              <a:buFont typeface="Calibri" panose="020F0502020204030204" pitchFamily="34" charset="0"/>
              <a:buChar char="∞"/>
            </a:pPr>
            <a:r>
              <a:rPr lang="tr-TR" sz="2000" b="1" dirty="0"/>
              <a:t>Güç Tüketimi: </a:t>
            </a:r>
            <a:r>
              <a:rPr lang="tr-TR" sz="2000" dirty="0"/>
              <a:t>İnsan beyni </a:t>
            </a:r>
            <a:r>
              <a:rPr lang="tr-TR" sz="2000" dirty="0" err="1"/>
              <a:t>YSA’ya</a:t>
            </a:r>
            <a:r>
              <a:rPr lang="tr-TR" sz="2000" dirty="0"/>
              <a:t> göre </a:t>
            </a:r>
            <a:r>
              <a:rPr lang="tr-TR" sz="2000" dirty="0">
                <a:solidFill>
                  <a:srgbClr val="00B050"/>
                </a:solidFill>
              </a:rPr>
              <a:t>çok düşük güç</a:t>
            </a:r>
            <a:r>
              <a:rPr lang="tr-TR" sz="2000" dirty="0"/>
              <a:t> tüketir.</a:t>
            </a:r>
          </a:p>
          <a:p>
            <a:pPr marL="342900" indent="-342900" algn="l">
              <a:buFont typeface="Calibri" panose="020F0502020204030204" pitchFamily="34" charset="0"/>
              <a:buChar char="∞"/>
            </a:pPr>
            <a:endParaRPr lang="tr-TR" sz="2000" dirty="0"/>
          </a:p>
          <a:p>
            <a:pPr marL="342900" indent="-342900" algn="l">
              <a:buFont typeface="Calibri" panose="020F0502020204030204" pitchFamily="34" charset="0"/>
              <a:buChar char="∞"/>
            </a:pPr>
            <a:r>
              <a:rPr lang="tr-TR" sz="2000" b="1" dirty="0"/>
              <a:t>Aşamalar:</a:t>
            </a:r>
            <a:r>
              <a:rPr lang="tr-TR" sz="2000" dirty="0"/>
              <a:t> Biyolojik ağlarda genellikle öğrenme asla durmaz. </a:t>
            </a:r>
            <a:r>
              <a:rPr lang="tr-TR" sz="2000" dirty="0" err="1"/>
              <a:t>YSA’da</a:t>
            </a:r>
            <a:r>
              <a:rPr lang="tr-TR" sz="2000" dirty="0"/>
              <a:t> eğitim ve test gibi süreceler vardır. </a:t>
            </a:r>
            <a:endParaRPr lang="tr-TR" sz="2000" b="1" dirty="0"/>
          </a:p>
          <a:p>
            <a:pPr marL="342900" indent="-342900" algn="l">
              <a:buFont typeface="Calibri" panose="020F0502020204030204" pitchFamily="34" charset="0"/>
              <a:buChar char="∞"/>
            </a:pPr>
            <a:endParaRPr lang="tr-TR" b="1" dirty="0"/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C4C5B30D-1B73-B60F-D2FC-624101D5B537}"/>
              </a:ext>
            </a:extLst>
          </p:cNvPr>
          <p:cNvSpPr txBox="1">
            <a:spLocks/>
          </p:cNvSpPr>
          <p:nvPr/>
        </p:nvSpPr>
        <p:spPr>
          <a:xfrm>
            <a:off x="7648956" y="0"/>
            <a:ext cx="2458212" cy="47797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Calibri" panose="020F0502020204030204" pitchFamily="34" charset="0"/>
              <a:buChar char="∞"/>
            </a:pPr>
            <a:r>
              <a:rPr lang="tr-TR" b="1" dirty="0">
                <a:solidFill>
                  <a:srgbClr val="FF0000"/>
                </a:solidFill>
              </a:rPr>
              <a:t>Önemli Farklar</a:t>
            </a:r>
          </a:p>
          <a:p>
            <a:pPr marL="342900" indent="-342900" algn="l">
              <a:buFont typeface="Calibri" panose="020F0502020204030204" pitchFamily="34" charset="0"/>
              <a:buChar char="∞"/>
            </a:pP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064084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5029</TotalTime>
  <Words>2096</Words>
  <Application>Microsoft Office PowerPoint</Application>
  <PresentationFormat>Geniş ekran</PresentationFormat>
  <Paragraphs>409</Paragraphs>
  <Slides>32</Slides>
  <Notes>1</Notes>
  <HiddenSlides>0</HiddenSlides>
  <MMClips>1</MMClips>
  <ScaleCrop>false</ScaleCrop>
  <HeadingPairs>
    <vt:vector size="6" baseType="variant">
      <vt:variant>
        <vt:lpstr>Kullanılan Yazı Tipleri</vt:lpstr>
      </vt:variant>
      <vt:variant>
        <vt:i4>5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32</vt:i4>
      </vt:variant>
    </vt:vector>
  </HeadingPairs>
  <TitlesOfParts>
    <vt:vector size="38" baseType="lpstr">
      <vt:lpstr>Arial</vt:lpstr>
      <vt:lpstr>Calibri</vt:lpstr>
      <vt:lpstr>Calibri Light</vt:lpstr>
      <vt:lpstr>Cambria Math</vt:lpstr>
      <vt:lpstr>Circular</vt:lpstr>
      <vt:lpstr>Office Teması</vt:lpstr>
      <vt:lpstr>MEM437 – Yapay Sinir Ağları  Dr. Ali Tahir Karaşahin</vt:lpstr>
      <vt:lpstr>PowerPoint Sunusu</vt:lpstr>
      <vt:lpstr>PowerPoint Sunusu</vt:lpstr>
      <vt:lpstr>PowerPoint Sunusu</vt:lpstr>
      <vt:lpstr>Δ_x etkisi</vt:lpstr>
      <vt:lpstr>Veri Seti Seçimi</vt:lpstr>
      <vt:lpstr>Nöron(Sinir Hücresi): Hesaplama için Biyolojik İlham</vt:lpstr>
      <vt:lpstr>Biyolojik ve Yapay Sinir Ağları</vt:lpstr>
      <vt:lpstr>Biyolojik Sinir Hücresi</vt:lpstr>
      <vt:lpstr>Nöron: Yapay Sinir Hücresi</vt:lpstr>
      <vt:lpstr>Birleştirme Fonksiyonları</vt:lpstr>
      <vt:lpstr>Aktivasyon Fonksiyonları</vt:lpstr>
      <vt:lpstr>Aktivasyon Fonksiyonları</vt:lpstr>
      <vt:lpstr>Tek Katmanlı Algılayıcı</vt:lpstr>
      <vt:lpstr>Tek Katmanlı Algılayıcı</vt:lpstr>
      <vt:lpstr>Tek Katmanlı Algılayıcı</vt:lpstr>
      <vt:lpstr>Tek Katmanlı Algılayıcı</vt:lpstr>
      <vt:lpstr>Perceptron - Öğrenme Algoritması</vt:lpstr>
      <vt:lpstr>Perceptron - Öğrenme Algoritması</vt:lpstr>
      <vt:lpstr>Perceptron bir örnek</vt:lpstr>
      <vt:lpstr>Perceptron bir örnek</vt:lpstr>
      <vt:lpstr>Bilim İnsanlarımız</vt:lpstr>
      <vt:lpstr>İbn-i Heysem (965-1038)</vt:lpstr>
      <vt:lpstr>Sınırın Değişimi</vt:lpstr>
      <vt:lpstr>Basit Algılayıcının Sınırları</vt:lpstr>
      <vt:lpstr>Basit Algılayıcının Sınırları</vt:lpstr>
      <vt:lpstr>Basit Algılayıcının Sınırları</vt:lpstr>
      <vt:lpstr>Basit Algılayıcının Sınırları</vt:lpstr>
      <vt:lpstr>Referanslar</vt:lpstr>
      <vt:lpstr>Referanslar</vt:lpstr>
      <vt:lpstr>Referanslar</vt:lpstr>
      <vt:lpstr>Teşekkürler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Taşıt-Römork Kombinasyonları için Tork Vektörleme Yönteminin  Modellenmesi ve Kontrolü</dc:title>
  <dc:creator>Ali Tahir KARAŞAHİN</dc:creator>
  <cp:lastModifiedBy>Ali Tahir KARAŞAHİN</cp:lastModifiedBy>
  <cp:revision>224</cp:revision>
  <dcterms:created xsi:type="dcterms:W3CDTF">2020-09-23T12:43:11Z</dcterms:created>
  <dcterms:modified xsi:type="dcterms:W3CDTF">2023-10-26T12:02:29Z</dcterms:modified>
</cp:coreProperties>
</file>